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9"/>
  </p:notesMasterIdLst>
  <p:sldIdLst>
    <p:sldId id="256" r:id="rId2"/>
    <p:sldId id="308" r:id="rId3"/>
    <p:sldId id="257" r:id="rId4"/>
    <p:sldId id="299" r:id="rId5"/>
    <p:sldId id="318" r:id="rId6"/>
    <p:sldId id="319" r:id="rId7"/>
    <p:sldId id="320" r:id="rId8"/>
    <p:sldId id="321" r:id="rId9"/>
    <p:sldId id="300" r:id="rId10"/>
    <p:sldId id="322" r:id="rId11"/>
    <p:sldId id="324" r:id="rId12"/>
    <p:sldId id="325" r:id="rId13"/>
    <p:sldId id="323" r:id="rId14"/>
    <p:sldId id="258" r:id="rId15"/>
    <p:sldId id="301" r:id="rId16"/>
    <p:sldId id="312" r:id="rId17"/>
    <p:sldId id="302" r:id="rId18"/>
    <p:sldId id="304" r:id="rId19"/>
    <p:sldId id="305" r:id="rId20"/>
    <p:sldId id="306" r:id="rId21"/>
    <p:sldId id="309" r:id="rId22"/>
    <p:sldId id="310" r:id="rId23"/>
    <p:sldId id="311" r:id="rId24"/>
    <p:sldId id="307" r:id="rId25"/>
    <p:sldId id="303" r:id="rId26"/>
    <p:sldId id="317" r:id="rId27"/>
    <p:sldId id="278"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Titillium Web"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1" autoAdjust="0"/>
    <p:restoredTop sz="94660"/>
  </p:normalViewPr>
  <p:slideViewPr>
    <p:cSldViewPr snapToGrid="0" showGuides="1">
      <p:cViewPr varScale="1">
        <p:scale>
          <a:sx n="108" d="100"/>
          <a:sy n="108" d="100"/>
        </p:scale>
        <p:origin x="6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49fc024d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49fc024d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493657" y="1384252"/>
            <a:ext cx="6470400" cy="74105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solidFill>
                  <a:schemeClr val="tx1"/>
                </a:solidFill>
                <a:latin typeface="Montserrat" panose="00000500000000000000" pitchFamily="2" charset="0"/>
              </a:rPr>
              <a:t>Đề tài</a:t>
            </a:r>
            <a:br>
              <a:rPr lang="en" sz="2400">
                <a:solidFill>
                  <a:schemeClr val="tx1"/>
                </a:solidFill>
                <a:latin typeface="Montserrat" panose="00000500000000000000" pitchFamily="2" charset="0"/>
              </a:rPr>
            </a:br>
            <a:r>
              <a:rPr lang="en" sz="2400">
                <a:solidFill>
                  <a:schemeClr val="tx1"/>
                </a:solidFill>
                <a:latin typeface="Montserrat" panose="00000500000000000000" pitchFamily="2" charset="0"/>
              </a:rPr>
              <a:t>Tìm hiểu Tailwind CSS Framework</a:t>
            </a:r>
            <a:endParaRPr sz="2400">
              <a:solidFill>
                <a:schemeClr val="tx1"/>
              </a:solidFill>
              <a:latin typeface="Montserrat" panose="00000500000000000000" pitchFamily="2" charset="0"/>
            </a:endParaRPr>
          </a:p>
        </p:txBody>
      </p:sp>
      <p:sp>
        <p:nvSpPr>
          <p:cNvPr id="3" name="TextBox 2">
            <a:extLst>
              <a:ext uri="{FF2B5EF4-FFF2-40B4-BE49-F238E27FC236}">
                <a16:creationId xmlns:a16="http://schemas.microsoft.com/office/drawing/2014/main" id="{754955F3-887E-9B6B-1702-5FBB4CF2B064}"/>
              </a:ext>
            </a:extLst>
          </p:cNvPr>
          <p:cNvSpPr txBox="1"/>
          <p:nvPr/>
        </p:nvSpPr>
        <p:spPr>
          <a:xfrm>
            <a:off x="1366181" y="120499"/>
            <a:ext cx="5658045" cy="553998"/>
          </a:xfrm>
          <a:prstGeom prst="rect">
            <a:avLst/>
          </a:prstGeom>
          <a:noFill/>
        </p:spPr>
        <p:txBody>
          <a:bodyPr wrap="square">
            <a:spAutoFit/>
          </a:bodyPr>
          <a:lstStyle/>
          <a:p>
            <a:r>
              <a:rPr lang="en" sz="3000" b="1">
                <a:latin typeface="Montserrat" panose="00000500000000000000" pitchFamily="2" charset="0"/>
              </a:rPr>
              <a:t>TRƯỜNG ĐẠI HỌC ĐÀ LẠT</a:t>
            </a:r>
            <a:endParaRPr lang="en-US" sz="3000" b="1">
              <a:latin typeface="Montserrat" panose="00000500000000000000" pitchFamily="2" charset="0"/>
            </a:endParaRPr>
          </a:p>
        </p:txBody>
      </p:sp>
      <p:sp>
        <p:nvSpPr>
          <p:cNvPr id="5" name="TextBox 4">
            <a:extLst>
              <a:ext uri="{FF2B5EF4-FFF2-40B4-BE49-F238E27FC236}">
                <a16:creationId xmlns:a16="http://schemas.microsoft.com/office/drawing/2014/main" id="{771B3964-7CDB-CAD2-4852-466C33FC4309}"/>
              </a:ext>
            </a:extLst>
          </p:cNvPr>
          <p:cNvSpPr txBox="1"/>
          <p:nvPr/>
        </p:nvSpPr>
        <p:spPr>
          <a:xfrm>
            <a:off x="1774836" y="840681"/>
            <a:ext cx="4840733" cy="523220"/>
          </a:xfrm>
          <a:prstGeom prst="rect">
            <a:avLst/>
          </a:prstGeom>
          <a:noFill/>
        </p:spPr>
        <p:txBody>
          <a:bodyPr wrap="square">
            <a:spAutoFit/>
          </a:bodyPr>
          <a:lstStyle/>
          <a:p>
            <a:r>
              <a:rPr lang="vi-VN" sz="2800" b="1">
                <a:latin typeface="Montserrat" panose="00000500000000000000" pitchFamily="2" charset="0"/>
              </a:rPr>
              <a:t>BÁO CÁO </a:t>
            </a:r>
            <a:r>
              <a:rPr lang="en" sz="2800" b="1">
                <a:latin typeface="Montserrat" panose="00000500000000000000" pitchFamily="2" charset="0"/>
              </a:rPr>
              <a:t>ĐỒ ÁN CƠ SỞ</a:t>
            </a:r>
            <a:endParaRPr lang="en-US" sz="2800" b="1">
              <a:latin typeface="Montserrat" panose="00000500000000000000" pitchFamily="2" charset="0"/>
            </a:endParaRPr>
          </a:p>
        </p:txBody>
      </p:sp>
      <p:pic>
        <p:nvPicPr>
          <p:cNvPr id="7" name="Picture 6">
            <a:extLst>
              <a:ext uri="{FF2B5EF4-FFF2-40B4-BE49-F238E27FC236}">
                <a16:creationId xmlns:a16="http://schemas.microsoft.com/office/drawing/2014/main" id="{A868AF63-E455-D657-2CF8-20F60762C9DE}"/>
              </a:ext>
            </a:extLst>
          </p:cNvPr>
          <p:cNvPicPr>
            <a:picLocks noChangeAspect="1"/>
          </p:cNvPicPr>
          <p:nvPr/>
        </p:nvPicPr>
        <p:blipFill>
          <a:blip r:embed="rId3"/>
          <a:stretch>
            <a:fillRect/>
          </a:stretch>
        </p:blipFill>
        <p:spPr>
          <a:xfrm>
            <a:off x="539478" y="120499"/>
            <a:ext cx="777672" cy="777672"/>
          </a:xfrm>
          <a:prstGeom prst="rect">
            <a:avLst/>
          </a:prstGeom>
        </p:spPr>
      </p:pic>
      <p:sp>
        <p:nvSpPr>
          <p:cNvPr id="12" name="TextBox 11">
            <a:extLst>
              <a:ext uri="{FF2B5EF4-FFF2-40B4-BE49-F238E27FC236}">
                <a16:creationId xmlns:a16="http://schemas.microsoft.com/office/drawing/2014/main" id="{C42E0D0A-503E-4AC9-D7E9-693020041BD3}"/>
              </a:ext>
            </a:extLst>
          </p:cNvPr>
          <p:cNvSpPr txBox="1"/>
          <p:nvPr/>
        </p:nvSpPr>
        <p:spPr>
          <a:xfrm>
            <a:off x="737633" y="2338352"/>
            <a:ext cx="7967414" cy="2862322"/>
          </a:xfrm>
          <a:prstGeom prst="rect">
            <a:avLst/>
          </a:prstGeom>
          <a:noFill/>
        </p:spPr>
        <p:txBody>
          <a:bodyPr wrap="square">
            <a:spAutoFit/>
          </a:bodyPr>
          <a:lstStyle/>
          <a:p>
            <a:pPr rtl="0">
              <a:spcBef>
                <a:spcPts val="0"/>
              </a:spcBef>
              <a:spcAft>
                <a:spcPts val="0"/>
              </a:spcAft>
            </a:pPr>
            <a:r>
              <a:rPr lang="vi-VN" sz="2000" b="1" i="0" u="none" strike="noStrike">
                <a:solidFill>
                  <a:srgbClr val="181F22"/>
                </a:solidFill>
                <a:effectLst/>
                <a:latin typeface="Montserrat" panose="00000500000000000000" pitchFamily="2" charset="0"/>
              </a:rPr>
              <a:t>Giảng viên hướng dẫn : La Quốc Thắng</a:t>
            </a:r>
            <a:endParaRPr lang="vi-VN" sz="2000" b="0">
              <a:effectLst/>
            </a:endParaRPr>
          </a:p>
          <a:p>
            <a:pPr rtl="0">
              <a:lnSpc>
                <a:spcPct val="150000"/>
              </a:lnSpc>
              <a:spcBef>
                <a:spcPts val="0"/>
              </a:spcBef>
              <a:spcAft>
                <a:spcPts val="0"/>
              </a:spcAft>
            </a:pPr>
            <a:r>
              <a:rPr lang="vi-VN" sz="2000" b="1">
                <a:solidFill>
                  <a:srgbClr val="181F22"/>
                </a:solidFill>
                <a:latin typeface="Montserrat" panose="00000500000000000000" pitchFamily="2" charset="0"/>
              </a:rPr>
              <a:t>Sinh viên thực hiện</a:t>
            </a:r>
            <a:r>
              <a:rPr lang="vi-VN" sz="2000" b="1" i="0" u="none" strike="noStrike">
                <a:solidFill>
                  <a:srgbClr val="181F22"/>
                </a:solidFill>
                <a:effectLst/>
                <a:latin typeface="Montserrat" panose="00000500000000000000" pitchFamily="2" charset="0"/>
              </a:rPr>
              <a:t>       : Nguyễn Trung Tín – </a:t>
            </a:r>
            <a:r>
              <a:rPr lang="vi-VN" sz="2000" b="1" i="0" u="none" strike="noStrike">
                <a:solidFill>
                  <a:srgbClr val="000000"/>
                </a:solidFill>
                <a:effectLst/>
                <a:latin typeface="Montserrat" panose="00000500000000000000" pitchFamily="2" charset="0"/>
              </a:rPr>
              <a:t>2115277</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Nguyễn Điền Thái Bảo – 2112966</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Lâm Quang Linh – 2112998</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Nguyễn Cao Nhất Duy – 2112973</a:t>
            </a:r>
            <a:endParaRPr lang="vi-VN" sz="2000" b="0">
              <a:effectLst/>
            </a:endParaRPr>
          </a:p>
          <a:p>
            <a:br>
              <a:rPr lang="vi-VN" sz="2000"/>
            </a:br>
            <a:endParaRPr lang="en" sz="2000" b="1">
              <a:solidFill>
                <a:schemeClr val="tx1"/>
              </a:solidFill>
              <a:latin typeface="Montserrat" panose="00000500000000000000" pitchFamily="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7" name="TextBox 6">
            <a:extLst>
              <a:ext uri="{FF2B5EF4-FFF2-40B4-BE49-F238E27FC236}">
                <a16:creationId xmlns:a16="http://schemas.microsoft.com/office/drawing/2014/main" id="{58E921A9-9FEB-8407-7594-0DC7F8480844}"/>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3317359" cy="1569660"/>
          </a:xfrm>
          <a:prstGeom prst="rect">
            <a:avLst/>
          </a:prstGeom>
          <a:noFill/>
        </p:spPr>
        <p:txBody>
          <a:bodyPr wrap="square">
            <a:spAutoFit/>
          </a:bodyPr>
          <a:lstStyle/>
          <a:p>
            <a:pPr marL="285750" indent="-285750">
              <a:buFont typeface="Wingdings" panose="05000000000000000000" pitchFamily="2" charset="2"/>
              <a:buChar char="§"/>
            </a:pPr>
            <a:r>
              <a:rPr lang="vi-VN" sz="3200" b="1"/>
              <a:t>Phức tạp cho những người chưa quen</a:t>
            </a:r>
            <a:endParaRPr lang="en-US" sz="3200">
              <a:latin typeface="Montserrat" panose="00000500000000000000" pitchFamily="2" charset="0"/>
            </a:endParaRPr>
          </a:p>
        </p:txBody>
      </p:sp>
      <p:pic>
        <p:nvPicPr>
          <p:cNvPr id="2" name="Picture 4" descr="Sự phức tạp bẩm sinh của chúng ta | Phanxicô">
            <a:extLst>
              <a:ext uri="{FF2B5EF4-FFF2-40B4-BE49-F238E27FC236}">
                <a16:creationId xmlns:a16="http://schemas.microsoft.com/office/drawing/2014/main" id="{FAC4FE1E-012C-567F-5AB5-33B4CAEF8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776" y="354419"/>
            <a:ext cx="4486939" cy="386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2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plus(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3125973" cy="1569660"/>
          </a:xfrm>
          <a:prstGeom prst="rect">
            <a:avLst/>
          </a:prstGeom>
          <a:noFill/>
        </p:spPr>
        <p:txBody>
          <a:bodyPr wrap="square">
            <a:spAutoFit/>
          </a:bodyPr>
          <a:lstStyle/>
          <a:p>
            <a:pPr marL="285750" indent="-285750">
              <a:buFont typeface="Wingdings" panose="05000000000000000000" pitchFamily="2" charset="2"/>
              <a:buChar char="§"/>
            </a:pPr>
            <a:r>
              <a:rPr lang="en-US" sz="3200" b="1"/>
              <a:t>Khó tìm kiếm các lớp dựng sẵn</a:t>
            </a:r>
            <a:endParaRPr lang="en-US" sz="3200">
              <a:latin typeface="Montserrat" panose="00000500000000000000" pitchFamily="2" charset="0"/>
            </a:endParaRPr>
          </a:p>
        </p:txBody>
      </p:sp>
      <p:pic>
        <p:nvPicPr>
          <p:cNvPr id="7174" name="Picture 6" descr="Tìm Kiếm Những Ý Tưởng Khó Hiểu Hoặc Giải Pháp Nghi Ngờ Vấn Đề Hình minh  họa Sẵn có - Tải xuống Hình ảnh Ngay bây giờ - iStock">
            <a:extLst>
              <a:ext uri="{FF2B5EF4-FFF2-40B4-BE49-F238E27FC236}">
                <a16:creationId xmlns:a16="http://schemas.microsoft.com/office/drawing/2014/main" id="{1C2027F5-93D2-31A7-C34A-7B315C46F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89" y="283533"/>
            <a:ext cx="4528141" cy="39836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D48EAB-A11B-5AAF-D118-ABD8FD1121A5}"/>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247709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box(in)">
                                      <p:cBhvr>
                                        <p:cTn id="12"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580167" cy="1569660"/>
          </a:xfrm>
          <a:prstGeom prst="rect">
            <a:avLst/>
          </a:prstGeom>
          <a:noFill/>
        </p:spPr>
        <p:txBody>
          <a:bodyPr wrap="square">
            <a:spAutoFit/>
          </a:bodyPr>
          <a:lstStyle/>
          <a:p>
            <a:pPr marL="285750" indent="-285750">
              <a:buFont typeface="Wingdings" panose="05000000000000000000" pitchFamily="2" charset="2"/>
              <a:buChar char="§"/>
            </a:pPr>
            <a:r>
              <a:rPr lang="en-US" sz="3200" b="1"/>
              <a:t>Tiềm năng xung đột lớp</a:t>
            </a:r>
            <a:endParaRPr lang="en-US" sz="3200">
              <a:latin typeface="Montserrat" panose="00000500000000000000" pitchFamily="2" charset="0"/>
            </a:endParaRPr>
          </a:p>
        </p:txBody>
      </p:sp>
      <p:pic>
        <p:nvPicPr>
          <p:cNvPr id="10242" name="Picture 2" descr="Quản lý xung đột – Atoha">
            <a:extLst>
              <a:ext uri="{FF2B5EF4-FFF2-40B4-BE49-F238E27FC236}">
                <a16:creationId xmlns:a16="http://schemas.microsoft.com/office/drawing/2014/main" id="{66CD4A33-9090-71A5-9794-3D2B25D41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763" y="531628"/>
            <a:ext cx="5504579" cy="34378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522D7A-9573-E44B-E857-E70F5EEB93B6}"/>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130420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dissolve">
                                      <p:cBhvr>
                                        <p:cTn id="12"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580167" cy="1569660"/>
          </a:xfrm>
          <a:prstGeom prst="rect">
            <a:avLst/>
          </a:prstGeom>
          <a:noFill/>
        </p:spPr>
        <p:txBody>
          <a:bodyPr wrap="square">
            <a:spAutoFit/>
          </a:bodyPr>
          <a:lstStyle/>
          <a:p>
            <a:pPr marL="285750" indent="-285750">
              <a:buFont typeface="Wingdings" panose="05000000000000000000" pitchFamily="2" charset="2"/>
              <a:buChar char="§"/>
            </a:pPr>
            <a:r>
              <a:rPr lang="en-US" sz="3200" b="1"/>
              <a:t>Thiếu linh hoạt trong thiết kế</a:t>
            </a:r>
            <a:endParaRPr lang="en-US" sz="3200">
              <a:latin typeface="Montserrat" panose="00000500000000000000" pitchFamily="2" charset="0"/>
            </a:endParaRPr>
          </a:p>
        </p:txBody>
      </p:sp>
      <p:pic>
        <p:nvPicPr>
          <p:cNvPr id="9218" name="Picture 2" descr="Kỹ năng giải quyết vấn đề và phương pháp rèn luyện hiệu quả - Trường Trung  cấp Bách Khoa Sài Gòn">
            <a:extLst>
              <a:ext uri="{FF2B5EF4-FFF2-40B4-BE49-F238E27FC236}">
                <a16:creationId xmlns:a16="http://schemas.microsoft.com/office/drawing/2014/main" id="{4D593714-B697-BDB9-4B44-CC81EFE59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073" y="680485"/>
            <a:ext cx="5337914" cy="35270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F098F2-7743-D870-65DB-96EB3CFDDEC9}"/>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23144311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circle(in)">
                                      <p:cBhvr>
                                        <p:cTn id="12"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txBox="1">
            <a:spLocks noGrp="1"/>
          </p:cNvSpPr>
          <p:nvPr>
            <p:ph type="ctrTitle" idx="4294967295"/>
          </p:nvPr>
        </p:nvSpPr>
        <p:spPr>
          <a:xfrm>
            <a:off x="487411" y="388153"/>
            <a:ext cx="4031853" cy="47089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a:latin typeface="+mn-lt"/>
              </a:rPr>
              <a:t>2.  Mục tiêu đề tài</a:t>
            </a:r>
            <a:endParaRPr sz="3200">
              <a:latin typeface="+mn-lt"/>
            </a:endParaRPr>
          </a:p>
        </p:txBody>
      </p:sp>
      <p:sp>
        <p:nvSpPr>
          <p:cNvPr id="112" name="Google Shape;112;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34CA96EA-28FA-823D-7CC5-F74A68156857}"/>
              </a:ext>
            </a:extLst>
          </p:cNvPr>
          <p:cNvSpPr txBox="1"/>
          <p:nvPr/>
        </p:nvSpPr>
        <p:spPr>
          <a:xfrm>
            <a:off x="763309" y="1061730"/>
            <a:ext cx="4572000" cy="2677656"/>
          </a:xfrm>
          <a:prstGeom prst="rect">
            <a:avLst/>
          </a:prstGeom>
          <a:noFill/>
        </p:spPr>
        <p:txBody>
          <a:bodyPr wrap="square">
            <a:spAutoFit/>
          </a:bodyPr>
          <a:lstStyle/>
          <a:p>
            <a:pPr lvl="0" algn="l" rtl="0">
              <a:spcBef>
                <a:spcPts val="0"/>
              </a:spcBef>
              <a:spcAft>
                <a:spcPts val="0"/>
              </a:spcAft>
            </a:pPr>
            <a:r>
              <a:rPr lang="vi-VN" sz="2400" b="1" i="0">
                <a:solidFill>
                  <a:srgbClr val="111111"/>
                </a:solidFill>
                <a:effectLst/>
                <a:latin typeface="+mn-lt"/>
              </a:rPr>
              <a:t>Tailwind CSS giúp</a:t>
            </a:r>
            <a:r>
              <a:rPr lang="en-US" sz="2400" b="1" i="0">
                <a:solidFill>
                  <a:srgbClr val="111111"/>
                </a:solidFill>
                <a:effectLst/>
                <a:latin typeface="+mn-lt"/>
              </a:rPr>
              <a:t>:</a:t>
            </a:r>
          </a:p>
          <a:p>
            <a:pPr marL="285750" lvl="0" indent="-285750">
              <a:buFont typeface="Arial" panose="020B0604020202020204" pitchFamily="34" charset="0"/>
              <a:buChar char="•"/>
            </a:pPr>
            <a:r>
              <a:rPr lang="en-US" sz="2400">
                <a:latin typeface="+mn-lt"/>
              </a:rPr>
              <a:t>Tăng tốc độ phát triển</a:t>
            </a:r>
          </a:p>
          <a:p>
            <a:pPr marL="285750" lvl="0" indent="-285750">
              <a:buFont typeface="Arial" panose="020B0604020202020204" pitchFamily="34" charset="0"/>
              <a:buChar char="•"/>
            </a:pPr>
            <a:r>
              <a:rPr lang="en-US" sz="2400">
                <a:latin typeface="+mn-lt"/>
              </a:rPr>
              <a:t>Đảm bảo đồng nhất và nhất quán</a:t>
            </a:r>
          </a:p>
          <a:p>
            <a:pPr marL="285750" lvl="0" indent="-285750">
              <a:buFont typeface="Arial" panose="020B0604020202020204" pitchFamily="34" charset="0"/>
              <a:buChar char="•"/>
            </a:pPr>
            <a:r>
              <a:rPr lang="en-US" sz="2400">
                <a:latin typeface="+mn-lt"/>
              </a:rPr>
              <a:t>Tùy chỉnh linh hoạt</a:t>
            </a:r>
          </a:p>
          <a:p>
            <a:pPr marL="285750" lvl="0" indent="-285750">
              <a:buFont typeface="Arial" panose="020B0604020202020204" pitchFamily="34" charset="0"/>
              <a:buChar char="•"/>
            </a:pPr>
            <a:r>
              <a:rPr lang="vi-VN" sz="2400">
                <a:latin typeface="+mn-lt"/>
              </a:rPr>
              <a:t>Tối ưu hóa hiệu suất</a:t>
            </a:r>
            <a:endParaRPr lang="en-US" sz="2400">
              <a:latin typeface="+mn-lt"/>
            </a:endParaRPr>
          </a:p>
          <a:p>
            <a:pPr marL="285750" lvl="0" indent="-285750">
              <a:buFont typeface="Arial" panose="020B0604020202020204" pitchFamily="34" charset="0"/>
              <a:buChar char="•"/>
            </a:pPr>
            <a:r>
              <a:rPr lang="en-US" sz="2400">
                <a:latin typeface="+mn-lt"/>
              </a:rPr>
              <a:t>Hỗ trợ đa nền tảng</a:t>
            </a:r>
            <a:endParaRPr lang="en-US" sz="2400" i="0">
              <a:solidFill>
                <a:srgbClr val="111111"/>
              </a:solidFill>
              <a:effectLst/>
              <a:latin typeface="+mn-lt"/>
            </a:endParaRPr>
          </a:p>
        </p:txBody>
      </p:sp>
      <p:sp>
        <p:nvSpPr>
          <p:cNvPr id="5" name="TextBox 4">
            <a:extLst>
              <a:ext uri="{FF2B5EF4-FFF2-40B4-BE49-F238E27FC236}">
                <a16:creationId xmlns:a16="http://schemas.microsoft.com/office/drawing/2014/main" id="{E6A8F411-913A-CD0E-E2D7-4CAB3DFB4C6A}"/>
              </a:ext>
            </a:extLst>
          </p:cNvPr>
          <p:cNvSpPr txBox="1"/>
          <p:nvPr/>
        </p:nvSpPr>
        <p:spPr>
          <a:xfrm>
            <a:off x="4406590" y="2972568"/>
            <a:ext cx="4737410" cy="1246495"/>
          </a:xfrm>
          <a:prstGeom prst="rect">
            <a:avLst/>
          </a:prstGeom>
          <a:noFill/>
        </p:spPr>
        <p:txBody>
          <a:bodyPr wrap="square">
            <a:spAutoFit/>
          </a:bodyPr>
          <a:lstStyle/>
          <a:p>
            <a:r>
              <a:rPr lang="en-US" sz="1500" b="0" i="0" err="1">
                <a:solidFill>
                  <a:srgbClr val="081C36"/>
                </a:solidFill>
                <a:effectLst/>
                <a:latin typeface="Montserrat" panose="00000500000000000000" pitchFamily="2" charset="0"/>
              </a:rPr>
              <a:t>Ví</a:t>
            </a:r>
            <a:r>
              <a:rPr lang="en-US" sz="1500" b="0" i="0">
                <a:solidFill>
                  <a:srgbClr val="081C36"/>
                </a:solidFill>
                <a:effectLst/>
                <a:latin typeface="Montserrat" panose="00000500000000000000" pitchFamily="2" charset="0"/>
              </a:rPr>
              <a:t> </a:t>
            </a:r>
            <a:r>
              <a:rPr lang="en-US" sz="1500" b="0" i="0" err="1">
                <a:solidFill>
                  <a:srgbClr val="081C36"/>
                </a:solidFill>
                <a:effectLst/>
                <a:latin typeface="Montserrat" panose="00000500000000000000" pitchFamily="2" charset="0"/>
              </a:rPr>
              <a:t>dụ</a:t>
            </a:r>
            <a:r>
              <a:rPr lang="en-US" sz="1500" b="0" i="0">
                <a:solidFill>
                  <a:srgbClr val="081C36"/>
                </a:solidFill>
                <a:effectLst/>
                <a:latin typeface="Montserrat" panose="00000500000000000000" pitchFamily="2" charset="0"/>
              </a:rPr>
              <a:t>:</a:t>
            </a:r>
          </a:p>
          <a:p>
            <a:r>
              <a:rPr lang="en-US" sz="1500" b="0" i="0">
                <a:solidFill>
                  <a:srgbClr val="081C36"/>
                </a:solidFill>
                <a:effectLst/>
                <a:latin typeface="Montserrat" panose="00000500000000000000" pitchFamily="2" charset="0"/>
              </a:rPr>
              <a:t>grid ≈ display: grid; </a:t>
            </a:r>
          </a:p>
          <a:p>
            <a:r>
              <a:rPr lang="en-US" sz="1500" b="0" i="0">
                <a:solidFill>
                  <a:srgbClr val="081C36"/>
                </a:solidFill>
                <a:effectLst/>
                <a:latin typeface="Montserrat" panose="00000500000000000000" pitchFamily="2" charset="0"/>
              </a:rPr>
              <a:t>flex ≈ display: flex; </a:t>
            </a:r>
          </a:p>
          <a:p>
            <a:r>
              <a:rPr lang="en-US" sz="1500" b="0" i="0">
                <a:solidFill>
                  <a:srgbClr val="081C36"/>
                </a:solidFill>
                <a:effectLst/>
                <a:latin typeface="Montserrat" panose="00000500000000000000" pitchFamily="2" charset="0"/>
              </a:rPr>
              <a:t>text-center ≈ text-align: center; </a:t>
            </a:r>
          </a:p>
          <a:p>
            <a:r>
              <a:rPr lang="vi-VN" sz="1500">
                <a:solidFill>
                  <a:srgbClr val="081C36"/>
                </a:solidFill>
                <a:latin typeface="Montserrat" panose="00000500000000000000" pitchFamily="2" charset="0"/>
              </a:rPr>
              <a:t>text-transform: uppercase </a:t>
            </a:r>
            <a:r>
              <a:rPr lang="en-US" sz="1500">
                <a:solidFill>
                  <a:srgbClr val="081C36"/>
                </a:solidFill>
                <a:latin typeface="Montserrat" panose="00000500000000000000" pitchFamily="2" charset="0"/>
              </a:rPr>
              <a:t>≈ </a:t>
            </a:r>
            <a:r>
              <a:rPr lang="en-US" sz="1500" b="0" i="0">
                <a:solidFill>
                  <a:srgbClr val="081C36"/>
                </a:solidFill>
                <a:effectLst/>
                <a:latin typeface="Montserrat" panose="00000500000000000000" pitchFamily="2" charset="0"/>
              </a:rPr>
              <a:t>uppercase</a:t>
            </a:r>
            <a:endParaRPr lang="en-US" sz="1500">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inVertic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AF7D5D20-05F6-2291-127A-385A6BAFFDDB}"/>
              </a:ext>
            </a:extLst>
          </p:cNvPr>
          <p:cNvGraphicFramePr>
            <a:graphicFrameLocks noGrp="1"/>
          </p:cNvGraphicFramePr>
          <p:nvPr>
            <p:extLst>
              <p:ext uri="{D42A27DB-BD31-4B8C-83A1-F6EECF244321}">
                <p14:modId xmlns:p14="http://schemas.microsoft.com/office/powerpoint/2010/main" val="1358355522"/>
              </p:ext>
            </p:extLst>
          </p:nvPr>
        </p:nvGraphicFramePr>
        <p:xfrm>
          <a:off x="864782" y="1019751"/>
          <a:ext cx="7024575" cy="3093720"/>
        </p:xfrm>
        <a:graphic>
          <a:graphicData uri="http://schemas.openxmlformats.org/drawingml/2006/table">
            <a:tbl>
              <a:tblPr firstRow="1" bandRow="1">
                <a:tableStyleId>{A8D347E4-8D0D-48F3-AB85-A3CE05522D68}</a:tableStyleId>
              </a:tblPr>
              <a:tblGrid>
                <a:gridCol w="2341525">
                  <a:extLst>
                    <a:ext uri="{9D8B030D-6E8A-4147-A177-3AD203B41FA5}">
                      <a16:colId xmlns:a16="http://schemas.microsoft.com/office/drawing/2014/main" val="4175655512"/>
                    </a:ext>
                  </a:extLst>
                </a:gridCol>
                <a:gridCol w="2341525">
                  <a:extLst>
                    <a:ext uri="{9D8B030D-6E8A-4147-A177-3AD203B41FA5}">
                      <a16:colId xmlns:a16="http://schemas.microsoft.com/office/drawing/2014/main" val="2505394944"/>
                    </a:ext>
                  </a:extLst>
                </a:gridCol>
                <a:gridCol w="2341525">
                  <a:extLst>
                    <a:ext uri="{9D8B030D-6E8A-4147-A177-3AD203B41FA5}">
                      <a16:colId xmlns:a16="http://schemas.microsoft.com/office/drawing/2014/main" val="2811354771"/>
                    </a:ext>
                  </a:extLst>
                </a:gridCol>
              </a:tblGrid>
              <a:tr h="370840">
                <a:tc>
                  <a:txBody>
                    <a:bodyPr/>
                    <a:lstStyle/>
                    <a:p>
                      <a:r>
                        <a:rPr lang="en-US" b="1"/>
                        <a:t>Khác nhau</a:t>
                      </a:r>
                    </a:p>
                  </a:txBody>
                  <a:tcPr/>
                </a:tc>
                <a:tc>
                  <a:txBody>
                    <a:bodyPr/>
                    <a:lstStyle/>
                    <a:p>
                      <a:r>
                        <a:rPr lang="en-US" sz="1400" b="1" i="0" u="none" strike="noStrike" cap="none">
                          <a:solidFill>
                            <a:schemeClr val="tx1"/>
                          </a:solidFill>
                          <a:effectLst/>
                          <a:latin typeface="Arial"/>
                          <a:ea typeface="Arial"/>
                          <a:cs typeface="Arial"/>
                          <a:sym typeface="Arial"/>
                        </a:rPr>
                        <a:t>Bootstrap</a:t>
                      </a:r>
                      <a:endParaRPr lang="en-US" b="1"/>
                    </a:p>
                  </a:txBody>
                  <a:tcPr/>
                </a:tc>
                <a:tc>
                  <a:txBody>
                    <a:bodyPr/>
                    <a:lstStyle/>
                    <a:p>
                      <a:r>
                        <a:rPr lang="en-US" sz="1400" b="1" i="0" u="none" strike="noStrike" cap="none">
                          <a:solidFill>
                            <a:schemeClr val="tx1"/>
                          </a:solidFill>
                          <a:effectLst/>
                          <a:latin typeface="Arial"/>
                          <a:ea typeface="Arial"/>
                          <a:cs typeface="Arial"/>
                          <a:sym typeface="Arial"/>
                        </a:rPr>
                        <a:t>Tailwind CSS</a:t>
                      </a:r>
                      <a:endParaRPr lang="en-US"/>
                    </a:p>
                  </a:txBody>
                  <a:tcPr/>
                </a:tc>
                <a:extLst>
                  <a:ext uri="{0D108BD9-81ED-4DB2-BD59-A6C34878D82A}">
                    <a16:rowId xmlns:a16="http://schemas.microsoft.com/office/drawing/2014/main" val="2633165195"/>
                  </a:ext>
                </a:extLst>
              </a:tr>
              <a:tr h="370840">
                <a:tc>
                  <a:txBody>
                    <a:bodyPr/>
                    <a:lstStyle/>
                    <a:p>
                      <a:r>
                        <a:rPr lang="en-US" sz="1400" b="1" i="0" u="none" strike="noStrike" cap="none">
                          <a:solidFill>
                            <a:srgbClr val="000000"/>
                          </a:solidFill>
                          <a:effectLst/>
                          <a:latin typeface="Arial"/>
                          <a:ea typeface="Arial"/>
                          <a:cs typeface="Arial"/>
                          <a:sym typeface="Arial"/>
                        </a:rPr>
                        <a:t>Phong cách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thiết kế sẵn có, sử dụng ngay</a:t>
                      </a:r>
                      <a:endParaRPr lang="en-US"/>
                    </a:p>
                  </a:txBody>
                  <a:tcPr/>
                </a:tc>
                <a:tc>
                  <a:txBody>
                    <a:bodyPr/>
                    <a:lstStyle/>
                    <a:p>
                      <a:r>
                        <a:rPr lang="en-US" sz="1400" b="0" i="0" u="none" strike="noStrike" cap="none">
                          <a:solidFill>
                            <a:srgbClr val="000000"/>
                          </a:solidFill>
                          <a:effectLst/>
                          <a:latin typeface="Arial"/>
                          <a:ea typeface="Arial"/>
                          <a:cs typeface="Arial"/>
                          <a:sym typeface="Arial"/>
                        </a:rPr>
                        <a:t>thiết kế không sẵn có, tạo và tùy chỉnh</a:t>
                      </a:r>
                      <a:endParaRPr lang="en-US"/>
                    </a:p>
                  </a:txBody>
                  <a:tcPr/>
                </a:tc>
                <a:extLst>
                  <a:ext uri="{0D108BD9-81ED-4DB2-BD59-A6C34878D82A}">
                    <a16:rowId xmlns:a16="http://schemas.microsoft.com/office/drawing/2014/main" val="1594399931"/>
                  </a:ext>
                </a:extLst>
              </a:tr>
              <a:tr h="370840">
                <a:tc>
                  <a:txBody>
                    <a:bodyPr/>
                    <a:lstStyle/>
                    <a:p>
                      <a:r>
                        <a:rPr lang="vi-VN" sz="1400" b="1" i="0" u="none" strike="noStrike" cap="none">
                          <a:solidFill>
                            <a:srgbClr val="000000"/>
                          </a:solidFill>
                          <a:effectLst/>
                          <a:latin typeface="Arial"/>
                          <a:ea typeface="Arial"/>
                          <a:cs typeface="Arial"/>
                          <a:sym typeface="Arial"/>
                        </a:rPr>
                        <a:t>Kích thước tệp CSS</a:t>
                      </a:r>
                      <a:endParaRPr lang="en-US"/>
                    </a:p>
                  </a:txBody>
                  <a:tcPr/>
                </a:tc>
                <a:tc>
                  <a:txBody>
                    <a:bodyPr/>
                    <a:lstStyle/>
                    <a:p>
                      <a:r>
                        <a:rPr lang="en-US" sz="1400" b="0" i="0" u="none" strike="noStrike" cap="none">
                          <a:solidFill>
                            <a:srgbClr val="000000"/>
                          </a:solidFill>
                          <a:effectLst/>
                          <a:latin typeface="Arial"/>
                          <a:ea typeface="Arial"/>
                          <a:cs typeface="Arial"/>
                          <a:sym typeface="Arial"/>
                        </a:rPr>
                        <a:t>Lớn hơn</a:t>
                      </a:r>
                      <a:endParaRPr lang="en-US"/>
                    </a:p>
                  </a:txBody>
                  <a:tcPr/>
                </a:tc>
                <a:tc>
                  <a:txBody>
                    <a:bodyPr/>
                    <a:lstStyle/>
                    <a:p>
                      <a:r>
                        <a:rPr lang="en-US"/>
                        <a:t>Nhỏ hơn</a:t>
                      </a:r>
                    </a:p>
                  </a:txBody>
                  <a:tcPr/>
                </a:tc>
                <a:extLst>
                  <a:ext uri="{0D108BD9-81ED-4DB2-BD59-A6C34878D82A}">
                    <a16:rowId xmlns:a16="http://schemas.microsoft.com/office/drawing/2014/main" val="2078554063"/>
                  </a:ext>
                </a:extLst>
              </a:tr>
              <a:tr h="370840">
                <a:tc>
                  <a:txBody>
                    <a:bodyPr/>
                    <a:lstStyle/>
                    <a:p>
                      <a:r>
                        <a:rPr lang="en-US" sz="1400" b="1" i="0" u="none" strike="noStrike" cap="none">
                          <a:solidFill>
                            <a:srgbClr val="000000"/>
                          </a:solidFill>
                          <a:effectLst/>
                          <a:latin typeface="Arial"/>
                          <a:ea typeface="Arial"/>
                          <a:cs typeface="Arial"/>
                          <a:sym typeface="Arial"/>
                        </a:rPr>
                        <a:t>Độ tuỳ chỉnh</a:t>
                      </a:r>
                      <a:endParaRPr lang="en-US"/>
                    </a:p>
                  </a:txBody>
                  <a:tcPr/>
                </a:tc>
                <a:tc>
                  <a:txBody>
                    <a:bodyPr/>
                    <a:lstStyle/>
                    <a:p>
                      <a:r>
                        <a:rPr lang="en-US"/>
                        <a:t>Thấp hơn</a:t>
                      </a:r>
                    </a:p>
                  </a:txBody>
                  <a:tcPr/>
                </a:tc>
                <a:tc>
                  <a:txBody>
                    <a:bodyPr/>
                    <a:lstStyle/>
                    <a:p>
                      <a:r>
                        <a:rPr lang="vi-VN" sz="1400" b="0" i="0" u="none" strike="noStrike" cap="none">
                          <a:solidFill>
                            <a:srgbClr val="000000"/>
                          </a:solidFill>
                          <a:effectLst/>
                          <a:latin typeface="Arial"/>
                          <a:ea typeface="Arial"/>
                          <a:cs typeface="Arial"/>
                          <a:sym typeface="Arial"/>
                        </a:rPr>
                        <a:t>cao hơn</a:t>
                      </a:r>
                      <a:endParaRPr lang="en-US"/>
                    </a:p>
                  </a:txBody>
                  <a:tcPr/>
                </a:tc>
                <a:extLst>
                  <a:ext uri="{0D108BD9-81ED-4DB2-BD59-A6C34878D82A}">
                    <a16:rowId xmlns:a16="http://schemas.microsoft.com/office/drawing/2014/main" val="1276269104"/>
                  </a:ext>
                </a:extLst>
              </a:tr>
              <a:tr h="370840">
                <a:tc>
                  <a:txBody>
                    <a:bodyPr/>
                    <a:lstStyle/>
                    <a:p>
                      <a:r>
                        <a:rPr lang="en-US" sz="1400" b="1" i="0" u="none" strike="noStrike" cap="none">
                          <a:solidFill>
                            <a:srgbClr val="000000"/>
                          </a:solidFill>
                          <a:effectLst/>
                          <a:latin typeface="Arial"/>
                          <a:ea typeface="Arial"/>
                          <a:cs typeface="Arial"/>
                          <a:sym typeface="Arial"/>
                        </a:rPr>
                        <a:t>Độ khó trong việc học và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rõ ràng và dễ học</a:t>
                      </a:r>
                      <a:endParaRPr lang="en-US"/>
                    </a:p>
                  </a:txBody>
                  <a:tcPr/>
                </a:tc>
                <a:tc>
                  <a:txBody>
                    <a:bodyPr/>
                    <a:lstStyle/>
                    <a:p>
                      <a:r>
                        <a:rPr lang="vi-VN" sz="1400" b="0" i="0" u="none" strike="noStrike" cap="none">
                          <a:solidFill>
                            <a:srgbClr val="000000"/>
                          </a:solidFill>
                          <a:effectLst/>
                          <a:latin typeface="Arial"/>
                          <a:ea typeface="Arial"/>
                          <a:cs typeface="Arial"/>
                          <a:sym typeface="Arial"/>
                        </a:rPr>
                        <a:t>đòi hỏi thời gian và công sức hơn</a:t>
                      </a:r>
                      <a:endParaRPr lang="en-US"/>
                    </a:p>
                  </a:txBody>
                  <a:tcPr/>
                </a:tc>
                <a:extLst>
                  <a:ext uri="{0D108BD9-81ED-4DB2-BD59-A6C34878D82A}">
                    <a16:rowId xmlns:a16="http://schemas.microsoft.com/office/drawing/2014/main" val="3075325204"/>
                  </a:ext>
                </a:extLst>
              </a:tr>
              <a:tr h="370840">
                <a:tc>
                  <a:txBody>
                    <a:bodyPr/>
                    <a:lstStyle/>
                    <a:p>
                      <a:r>
                        <a:rPr lang="en-US" sz="1400" b="1" i="0" u="none" strike="noStrike" cap="none">
                          <a:solidFill>
                            <a:srgbClr val="000000"/>
                          </a:solidFill>
                          <a:effectLst/>
                          <a:latin typeface="Arial"/>
                          <a:ea typeface="Arial"/>
                          <a:cs typeface="Arial"/>
                          <a:sym typeface="Arial"/>
                        </a:rPr>
                        <a:t>Cộng đồng và tài liệu hỗ trợ</a:t>
                      </a:r>
                      <a:endParaRPr lang="en-US"/>
                    </a:p>
                  </a:txBody>
                  <a:tcPr/>
                </a:tc>
                <a:tc>
                  <a:txBody>
                    <a:bodyPr/>
                    <a:lstStyle/>
                    <a:p>
                      <a:r>
                        <a:rPr lang="en-US" sz="1400" b="0" i="0" u="none" strike="noStrike" cap="none">
                          <a:solidFill>
                            <a:srgbClr val="000000"/>
                          </a:solidFill>
                          <a:effectLst/>
                          <a:latin typeface="Arial"/>
                          <a:ea typeface="Arial"/>
                          <a:cs typeface="Arial"/>
                          <a:sym typeface="Arial"/>
                        </a:rPr>
                        <a:t>cộng đồng lớn và phong phú</a:t>
                      </a:r>
                    </a:p>
                    <a:p>
                      <a:r>
                        <a:rPr lang="en-US" sz="1400" b="0" i="0" u="none" strike="noStrike" cap="none">
                          <a:solidFill>
                            <a:srgbClr val="000000"/>
                          </a:solidFill>
                          <a:effectLst/>
                          <a:latin typeface="Arial"/>
                          <a:ea typeface="Arial"/>
                          <a:cs typeface="Arial"/>
                          <a:sym typeface="Arial"/>
                        </a:rPr>
                        <a:t>nhiều tài liệu hỗ trợ và ví dụ</a:t>
                      </a:r>
                      <a:endParaRPr lang="en-US"/>
                    </a:p>
                  </a:txBody>
                  <a:tcPr/>
                </a:tc>
                <a:tc>
                  <a:txBody>
                    <a:bodyPr/>
                    <a:lstStyle/>
                    <a:p>
                      <a:r>
                        <a:rPr lang="en-US" sz="1400" b="0" i="0" u="none" strike="noStrike" cap="none">
                          <a:solidFill>
                            <a:srgbClr val="000000"/>
                          </a:solidFill>
                          <a:effectLst/>
                          <a:latin typeface="Arial"/>
                          <a:ea typeface="Arial"/>
                          <a:cs typeface="Arial"/>
                          <a:sym typeface="Arial"/>
                        </a:rPr>
                        <a:t>sử dụng rộng rãi và có một cộng đồng đang phát triển</a:t>
                      </a:r>
                    </a:p>
                    <a:p>
                      <a:r>
                        <a:rPr lang="vi-VN" sz="1400" b="0" i="0" u="none" strike="noStrike" cap="none">
                          <a:solidFill>
                            <a:srgbClr val="000000"/>
                          </a:solidFill>
                          <a:effectLst/>
                          <a:latin typeface="Arial"/>
                          <a:ea typeface="Arial"/>
                          <a:cs typeface="Arial"/>
                          <a:sym typeface="Arial"/>
                        </a:rPr>
                        <a:t>tài liệu và hỗ trợ có thể hạn chế hơn.</a:t>
                      </a:r>
                      <a:endParaRPr lang="en-US"/>
                    </a:p>
                  </a:txBody>
                  <a:tcPr/>
                </a:tc>
                <a:extLst>
                  <a:ext uri="{0D108BD9-81ED-4DB2-BD59-A6C34878D82A}">
                    <a16:rowId xmlns:a16="http://schemas.microsoft.com/office/drawing/2014/main" val="1776970796"/>
                  </a:ext>
                </a:extLst>
              </a:tr>
            </a:tbl>
          </a:graphicData>
        </a:graphic>
      </p:graphicFrame>
      <p:sp>
        <p:nvSpPr>
          <p:cNvPr id="5" name="TextBox 4">
            <a:extLst>
              <a:ext uri="{FF2B5EF4-FFF2-40B4-BE49-F238E27FC236}">
                <a16:creationId xmlns:a16="http://schemas.microsoft.com/office/drawing/2014/main" id="{9176FCAA-9620-8534-B113-8A74DB717C01}"/>
              </a:ext>
            </a:extLst>
          </p:cNvPr>
          <p:cNvSpPr txBox="1"/>
          <p:nvPr/>
        </p:nvSpPr>
        <p:spPr>
          <a:xfrm>
            <a:off x="219740" y="191386"/>
            <a:ext cx="8548576" cy="584775"/>
          </a:xfrm>
          <a:prstGeom prst="rect">
            <a:avLst/>
          </a:prstGeom>
          <a:noFill/>
        </p:spPr>
        <p:txBody>
          <a:bodyPr wrap="square" rtlCol="0">
            <a:spAutoFit/>
          </a:bodyPr>
          <a:lstStyle/>
          <a:p>
            <a:r>
              <a:rPr lang="en-US" sz="3200" b="1">
                <a:solidFill>
                  <a:schemeClr val="tx1"/>
                </a:solidFill>
                <a:latin typeface="+mn-lt"/>
              </a:rPr>
              <a:t>S</a:t>
            </a:r>
            <a:r>
              <a:rPr lang="en-US" sz="3200" b="1" i="0">
                <a:solidFill>
                  <a:schemeClr val="tx1"/>
                </a:solidFill>
                <a:effectLst/>
                <a:latin typeface="+mn-lt"/>
              </a:rPr>
              <a:t>o sánh giữa Bootstrap và Tailwind CSS</a:t>
            </a:r>
            <a:endParaRPr lang="en-US" sz="3200" b="1">
              <a:solidFill>
                <a:schemeClr val="tx1"/>
              </a:solidFill>
              <a:latin typeface="+mn-lt"/>
            </a:endParaRPr>
          </a:p>
        </p:txBody>
      </p:sp>
      <p:pic>
        <p:nvPicPr>
          <p:cNvPr id="11268" name="Picture 4" descr="so sánh cơ bản về Bootstrap và Tailwind CSS">
            <a:extLst>
              <a:ext uri="{FF2B5EF4-FFF2-40B4-BE49-F238E27FC236}">
                <a16:creationId xmlns:a16="http://schemas.microsoft.com/office/drawing/2014/main" id="{96E5D0CD-00F2-2A8E-7038-7E5C3ABEC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310" y="4175049"/>
            <a:ext cx="1721690" cy="96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7880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04786-9B65-49FA-9CBF-EE59A0BC7A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20E02EDB-840A-4473-8640-ADA373CD93A9}"/>
              </a:ext>
            </a:extLst>
          </p:cNvPr>
          <p:cNvSpPr txBox="1"/>
          <p:nvPr/>
        </p:nvSpPr>
        <p:spPr>
          <a:xfrm>
            <a:off x="369390" y="195930"/>
            <a:ext cx="8583224" cy="523220"/>
          </a:xfrm>
          <a:prstGeom prst="rect">
            <a:avLst/>
          </a:prstGeom>
          <a:noFill/>
        </p:spPr>
        <p:txBody>
          <a:bodyPr wrap="square">
            <a:spAutoFit/>
          </a:bodyPr>
          <a:lstStyle/>
          <a:p>
            <a:pPr marL="0" lvl="0" indent="0" algn="l" rtl="0">
              <a:spcBef>
                <a:spcPts val="0"/>
              </a:spcBef>
              <a:spcAft>
                <a:spcPts val="0"/>
              </a:spcAft>
              <a:buNone/>
            </a:pPr>
            <a:r>
              <a:rPr lang="en-US" sz="2800" b="1">
                <a:solidFill>
                  <a:schemeClr val="tx1"/>
                </a:solidFill>
                <a:latin typeface="+mn-lt"/>
              </a:rPr>
              <a:t>So </a:t>
            </a:r>
            <a:r>
              <a:rPr lang="en-US" sz="2800" b="1" err="1">
                <a:solidFill>
                  <a:schemeClr val="tx1"/>
                </a:solidFill>
                <a:latin typeface="+mn-lt"/>
              </a:rPr>
              <a:t>sánh</a:t>
            </a:r>
            <a:r>
              <a:rPr lang="en-US" sz="2800" b="1">
                <a:solidFill>
                  <a:schemeClr val="tx1"/>
                </a:solidFill>
                <a:latin typeface="+mn-lt"/>
              </a:rPr>
              <a:t> </a:t>
            </a:r>
            <a:r>
              <a:rPr lang="en-US" sz="2800" b="1" err="1">
                <a:solidFill>
                  <a:schemeClr val="tx1"/>
                </a:solidFill>
                <a:latin typeface="+mn-lt"/>
              </a:rPr>
              <a:t>giữa</a:t>
            </a:r>
            <a:r>
              <a:rPr lang="en-US" sz="2800" b="1">
                <a:solidFill>
                  <a:schemeClr val="tx1"/>
                </a:solidFill>
                <a:latin typeface="+mn-lt"/>
              </a:rPr>
              <a:t> Tailwind CSS và </a:t>
            </a:r>
            <a:r>
              <a:rPr lang="en-US"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CSS </a:t>
            </a:r>
            <a:r>
              <a:rPr lang="vi-VN"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thông thường</a:t>
            </a:r>
            <a:r>
              <a:rPr lang="en-US"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 </a:t>
            </a:r>
            <a:endParaRPr lang="vi-VN" sz="2800" b="1">
              <a:solidFill>
                <a:schemeClr val="tx1"/>
              </a:solidFill>
              <a:latin typeface="+mn-lt"/>
            </a:endParaRPr>
          </a:p>
        </p:txBody>
      </p:sp>
      <p:graphicFrame>
        <p:nvGraphicFramePr>
          <p:cNvPr id="5" name="Table 6">
            <a:extLst>
              <a:ext uri="{FF2B5EF4-FFF2-40B4-BE49-F238E27FC236}">
                <a16:creationId xmlns:a16="http://schemas.microsoft.com/office/drawing/2014/main" id="{7EB995A3-4E95-DB7C-C180-7A2D2A632216}"/>
              </a:ext>
            </a:extLst>
          </p:cNvPr>
          <p:cNvGraphicFramePr>
            <a:graphicFrameLocks noGrp="1"/>
          </p:cNvGraphicFramePr>
          <p:nvPr>
            <p:extLst>
              <p:ext uri="{D42A27DB-BD31-4B8C-83A1-F6EECF244321}">
                <p14:modId xmlns:p14="http://schemas.microsoft.com/office/powerpoint/2010/main" val="2595625045"/>
              </p:ext>
            </p:extLst>
          </p:nvPr>
        </p:nvGraphicFramePr>
        <p:xfrm>
          <a:off x="1077433" y="858727"/>
          <a:ext cx="6967869" cy="3573833"/>
        </p:xfrm>
        <a:graphic>
          <a:graphicData uri="http://schemas.openxmlformats.org/drawingml/2006/table">
            <a:tbl>
              <a:tblPr firstRow="1" bandRow="1">
                <a:tableStyleId>{A8D347E4-8D0D-48F3-AB85-A3CE05522D68}</a:tableStyleId>
              </a:tblPr>
              <a:tblGrid>
                <a:gridCol w="1774377">
                  <a:extLst>
                    <a:ext uri="{9D8B030D-6E8A-4147-A177-3AD203B41FA5}">
                      <a16:colId xmlns:a16="http://schemas.microsoft.com/office/drawing/2014/main" val="1253505770"/>
                    </a:ext>
                  </a:extLst>
                </a:gridCol>
                <a:gridCol w="2870869">
                  <a:extLst>
                    <a:ext uri="{9D8B030D-6E8A-4147-A177-3AD203B41FA5}">
                      <a16:colId xmlns:a16="http://schemas.microsoft.com/office/drawing/2014/main" val="3474726990"/>
                    </a:ext>
                  </a:extLst>
                </a:gridCol>
                <a:gridCol w="2322623">
                  <a:extLst>
                    <a:ext uri="{9D8B030D-6E8A-4147-A177-3AD203B41FA5}">
                      <a16:colId xmlns:a16="http://schemas.microsoft.com/office/drawing/2014/main" val="152707340"/>
                    </a:ext>
                  </a:extLst>
                </a:gridCol>
              </a:tblGrid>
              <a:tr h="298108">
                <a:tc>
                  <a:txBody>
                    <a:bodyPr/>
                    <a:lstStyle/>
                    <a:p>
                      <a:r>
                        <a:rPr lang="en-US" b="1"/>
                        <a:t>Khác nhau</a:t>
                      </a:r>
                    </a:p>
                  </a:txBody>
                  <a:tcPr/>
                </a:tc>
                <a:tc>
                  <a:txBody>
                    <a:bodyPr/>
                    <a:lstStyle/>
                    <a:p>
                      <a:r>
                        <a:rPr lang="en-US" sz="1400" b="1" i="0" u="none" strike="noStrike" cap="none">
                          <a:solidFill>
                            <a:srgbClr val="000000"/>
                          </a:solidFill>
                          <a:effectLst/>
                          <a:latin typeface="Arial"/>
                          <a:ea typeface="Arial"/>
                          <a:cs typeface="Arial"/>
                          <a:sym typeface="Arial"/>
                        </a:rPr>
                        <a:t>Tailwind CSS </a:t>
                      </a:r>
                      <a:endParaRPr lang="en-US"/>
                    </a:p>
                  </a:txBody>
                  <a:tcPr/>
                </a:tc>
                <a:tc>
                  <a:txBody>
                    <a:bodyPr/>
                    <a:lstStyle/>
                    <a:p>
                      <a:r>
                        <a:rPr lang="en-US" sz="1400" b="1" i="0" u="none" strike="noStrike" cap="none">
                          <a:solidFill>
                            <a:srgbClr val="000000"/>
                          </a:solidFill>
                          <a:effectLst/>
                          <a:latin typeface="Arial"/>
                          <a:ea typeface="Arial"/>
                          <a:cs typeface="Arial"/>
                          <a:sym typeface="Arial"/>
                        </a:rPr>
                        <a:t>CSS </a:t>
                      </a:r>
                      <a:r>
                        <a:rPr lang="vi-VN" sz="1400" b="1" i="0" u="none" strike="noStrike" cap="none">
                          <a:solidFill>
                            <a:srgbClr val="000000"/>
                          </a:solidFill>
                          <a:effectLst/>
                          <a:latin typeface="Arial"/>
                          <a:ea typeface="Arial"/>
                          <a:cs typeface="Arial"/>
                          <a:sym typeface="Arial"/>
                        </a:rPr>
                        <a:t>thông thường</a:t>
                      </a:r>
                      <a:r>
                        <a:rPr lang="en-US" sz="1400" b="1" i="0" u="none" strike="noStrike" cap="none">
                          <a:solidFill>
                            <a:srgbClr val="000000"/>
                          </a:solidFill>
                          <a:effectLst/>
                          <a:latin typeface="Arial"/>
                          <a:ea typeface="Arial"/>
                          <a:cs typeface="Arial"/>
                          <a:sym typeface="Arial"/>
                        </a:rPr>
                        <a:t> </a:t>
                      </a:r>
                      <a:endParaRPr lang="en-US"/>
                    </a:p>
                  </a:txBody>
                  <a:tcPr/>
                </a:tc>
                <a:extLst>
                  <a:ext uri="{0D108BD9-81ED-4DB2-BD59-A6C34878D82A}">
                    <a16:rowId xmlns:a16="http://schemas.microsoft.com/office/drawing/2014/main" val="570942198"/>
                  </a:ext>
                </a:extLst>
              </a:tr>
              <a:tr h="588049">
                <a:tc>
                  <a:txBody>
                    <a:bodyPr/>
                    <a:lstStyle/>
                    <a:p>
                      <a:r>
                        <a:rPr lang="en-US" sz="1400" b="1" i="0" u="none" strike="noStrike" cap="none">
                          <a:solidFill>
                            <a:srgbClr val="000000"/>
                          </a:solidFill>
                          <a:effectLst/>
                          <a:latin typeface="Arial"/>
                          <a:ea typeface="Arial"/>
                          <a:cs typeface="Arial"/>
                          <a:sym typeface="Arial"/>
                        </a:rPr>
                        <a:t>Quản lý code</a:t>
                      </a:r>
                      <a:endParaRPr lang="en-US"/>
                    </a:p>
                  </a:txBody>
                  <a:tcPr/>
                </a:tc>
                <a:tc>
                  <a:txBody>
                    <a:bodyPr/>
                    <a:lstStyle/>
                    <a:p>
                      <a:r>
                        <a:rPr lang="en-US" sz="1400" b="0" i="0" u="none" strike="noStrike" cap="none">
                          <a:solidFill>
                            <a:srgbClr val="000000"/>
                          </a:solidFill>
                          <a:effectLst/>
                          <a:latin typeface="Arial"/>
                          <a:ea typeface="Arial"/>
                          <a:cs typeface="Arial"/>
                          <a:sym typeface="Arial"/>
                        </a:rPr>
                        <a:t>Áp dụng các lớp trực tiếp vào phần tử HTML</a:t>
                      </a:r>
                      <a:endParaRPr lang="en-US"/>
                    </a:p>
                  </a:txBody>
                  <a:tcPr/>
                </a:tc>
                <a:tc>
                  <a:txBody>
                    <a:bodyPr/>
                    <a:lstStyle/>
                    <a:p>
                      <a:r>
                        <a:rPr lang="en-US" sz="1400" b="0" i="0" u="none" strike="noStrike" cap="none">
                          <a:solidFill>
                            <a:srgbClr val="000000"/>
                          </a:solidFill>
                          <a:effectLst/>
                          <a:latin typeface="Arial"/>
                          <a:ea typeface="Arial"/>
                          <a:cs typeface="Arial"/>
                          <a:sym typeface="Arial"/>
                        </a:rPr>
                        <a:t>Yêu cầu quản lý các tài nguyên CSS riêng lẻ cho từng phần tử</a:t>
                      </a:r>
                      <a:endParaRPr lang="en-US"/>
                    </a:p>
                  </a:txBody>
                  <a:tcPr/>
                </a:tc>
                <a:extLst>
                  <a:ext uri="{0D108BD9-81ED-4DB2-BD59-A6C34878D82A}">
                    <a16:rowId xmlns:a16="http://schemas.microsoft.com/office/drawing/2014/main" val="3341859435"/>
                  </a:ext>
                </a:extLst>
              </a:tr>
              <a:tr h="416535">
                <a:tc>
                  <a:txBody>
                    <a:bodyPr/>
                    <a:lstStyle/>
                    <a:p>
                      <a:r>
                        <a:rPr lang="en-US" sz="1400" b="1" i="0" u="none" strike="noStrike" cap="none">
                          <a:solidFill>
                            <a:srgbClr val="000000"/>
                          </a:solidFill>
                          <a:effectLst/>
                          <a:latin typeface="Arial"/>
                          <a:ea typeface="Arial"/>
                          <a:cs typeface="Arial"/>
                          <a:sym typeface="Arial"/>
                        </a:rPr>
                        <a:t>Tái sử dụng code</a:t>
                      </a:r>
                      <a:endParaRPr lang="en-US"/>
                    </a:p>
                  </a:txBody>
                  <a:tcPr/>
                </a:tc>
                <a:tc>
                  <a:txBody>
                    <a:bodyPr/>
                    <a:lstStyle/>
                    <a:p>
                      <a:r>
                        <a:rPr lang="en-US" sz="1400" b="0" i="0" u="none" strike="noStrike" cap="none">
                          <a:solidFill>
                            <a:srgbClr val="000000"/>
                          </a:solidFill>
                          <a:effectLst/>
                          <a:latin typeface="Arial"/>
                          <a:ea typeface="Arial"/>
                          <a:cs typeface="Arial"/>
                          <a:sym typeface="Arial"/>
                        </a:rPr>
                        <a:t>Dễ dàng</a:t>
                      </a:r>
                      <a:endParaRPr lang="en-US"/>
                    </a:p>
                  </a:txBody>
                  <a:tcPr/>
                </a:tc>
                <a:tc>
                  <a:txBody>
                    <a:bodyPr/>
                    <a:lstStyle/>
                    <a:p>
                      <a:r>
                        <a:rPr lang="en-US" sz="1400" b="0" i="0" u="none" strike="noStrike" cap="none">
                          <a:solidFill>
                            <a:srgbClr val="000000"/>
                          </a:solidFill>
                          <a:effectLst/>
                          <a:latin typeface="Arial"/>
                          <a:ea typeface="Arial"/>
                          <a:cs typeface="Arial"/>
                          <a:sym typeface="Arial"/>
                        </a:rPr>
                        <a:t>Tốn thời gian và công sức</a:t>
                      </a:r>
                      <a:endParaRPr lang="en-US"/>
                    </a:p>
                  </a:txBody>
                  <a:tcPr/>
                </a:tc>
                <a:extLst>
                  <a:ext uri="{0D108BD9-81ED-4DB2-BD59-A6C34878D82A}">
                    <a16:rowId xmlns:a16="http://schemas.microsoft.com/office/drawing/2014/main" val="535903858"/>
                  </a:ext>
                </a:extLst>
              </a:tr>
              <a:tr h="588049">
                <a:tc>
                  <a:txBody>
                    <a:bodyPr/>
                    <a:lstStyle/>
                    <a:p>
                      <a:r>
                        <a:rPr lang="en-US" sz="1400" b="1" i="0" u="none" strike="noStrike" cap="none">
                          <a:solidFill>
                            <a:srgbClr val="000000"/>
                          </a:solidFill>
                          <a:effectLst/>
                          <a:latin typeface="Arial"/>
                          <a:ea typeface="Arial"/>
                          <a:cs typeface="Arial"/>
                          <a:sym typeface="Arial"/>
                        </a:rPr>
                        <a:t>Độ khó trong việc học và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Yêu cầu kiến thức rõ về ngôn ngữ CSS và quy tắc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Vẫn yêu cầu nhưng giảm thời gian học và sử dụng</a:t>
                      </a:r>
                      <a:endParaRPr lang="en-US"/>
                    </a:p>
                  </a:txBody>
                  <a:tcPr/>
                </a:tc>
                <a:extLst>
                  <a:ext uri="{0D108BD9-81ED-4DB2-BD59-A6C34878D82A}">
                    <a16:rowId xmlns:a16="http://schemas.microsoft.com/office/drawing/2014/main" val="3412516741"/>
                  </a:ext>
                </a:extLst>
              </a:tr>
              <a:tr h="588049">
                <a:tc>
                  <a:txBody>
                    <a:bodyPr/>
                    <a:lstStyle/>
                    <a:p>
                      <a:r>
                        <a:rPr lang="en-US" sz="1400" b="1" i="0" u="none" strike="noStrike" cap="none">
                          <a:solidFill>
                            <a:srgbClr val="000000"/>
                          </a:solidFill>
                          <a:effectLst/>
                          <a:latin typeface="Arial"/>
                          <a:ea typeface="Arial"/>
                          <a:cs typeface="Arial"/>
                          <a:sym typeface="Arial"/>
                        </a:rPr>
                        <a:t>Phong cách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Sẵn có</a:t>
                      </a:r>
                      <a:endParaRPr lang="en-US"/>
                    </a:p>
                  </a:txBody>
                  <a:tcPr/>
                </a:tc>
                <a:tc>
                  <a:txBody>
                    <a:bodyPr/>
                    <a:lstStyle/>
                    <a:p>
                      <a:r>
                        <a:rPr lang="en-US" sz="1400" b="0" i="0" u="none" strike="noStrike" cap="none">
                          <a:solidFill>
                            <a:srgbClr val="000000"/>
                          </a:solidFill>
                          <a:effectLst/>
                          <a:latin typeface="Arial"/>
                          <a:ea typeface="Arial"/>
                          <a:cs typeface="Arial"/>
                          <a:sym typeface="Arial"/>
                        </a:rPr>
                        <a:t>tự do thiết kế và tạo ra các phong cách riêng biệt</a:t>
                      </a:r>
                      <a:endParaRPr lang="en-US"/>
                    </a:p>
                  </a:txBody>
                  <a:tcPr/>
                </a:tc>
                <a:extLst>
                  <a:ext uri="{0D108BD9-81ED-4DB2-BD59-A6C34878D82A}">
                    <a16:rowId xmlns:a16="http://schemas.microsoft.com/office/drawing/2014/main" val="276172132"/>
                  </a:ext>
                </a:extLst>
              </a:tr>
              <a:tr h="759563">
                <a:tc>
                  <a:txBody>
                    <a:bodyPr/>
                    <a:lstStyle/>
                    <a:p>
                      <a:r>
                        <a:rPr lang="en-US" sz="1400" b="1" i="0" u="none" strike="noStrike" cap="none">
                          <a:solidFill>
                            <a:srgbClr val="000000"/>
                          </a:solidFill>
                          <a:effectLst/>
                          <a:latin typeface="Arial"/>
                          <a:ea typeface="Arial"/>
                          <a:cs typeface="Arial"/>
                          <a:sym typeface="Arial"/>
                        </a:rPr>
                        <a:t>Hiệu suất</a:t>
                      </a:r>
                      <a:endParaRPr lang="en-US"/>
                    </a:p>
                  </a:txBody>
                  <a:tcPr/>
                </a:tc>
                <a:tc>
                  <a:txBody>
                    <a:bodyPr/>
                    <a:lstStyle/>
                    <a:p>
                      <a:r>
                        <a:rPr lang="en-US" sz="1400" b="0" i="0" u="none" strike="noStrike" cap="none">
                          <a:solidFill>
                            <a:srgbClr val="000000"/>
                          </a:solidFill>
                          <a:effectLst/>
                          <a:latin typeface="Arial"/>
                          <a:ea typeface="Arial"/>
                          <a:cs typeface="Arial"/>
                          <a:sym typeface="Arial"/>
                        </a:rPr>
                        <a:t>T</a:t>
                      </a:r>
                      <a:r>
                        <a:rPr lang="vi-VN" sz="1400" b="0" i="0" u="none" strike="noStrike" cap="none">
                          <a:solidFill>
                            <a:srgbClr val="000000"/>
                          </a:solidFill>
                          <a:effectLst/>
                          <a:latin typeface="Arial"/>
                          <a:ea typeface="Arial"/>
                          <a:cs typeface="Arial"/>
                          <a:sym typeface="Arial"/>
                        </a:rPr>
                        <a:t>ối ưu hóa hiệu suất bằng cách chỉ áp dụng các lớp cần thiết và không tải những lớp không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T</a:t>
                      </a:r>
                      <a:r>
                        <a:rPr lang="vi-VN" sz="1400" b="0" i="0" u="none" strike="noStrike" cap="none">
                          <a:solidFill>
                            <a:srgbClr val="000000"/>
                          </a:solidFill>
                          <a:effectLst/>
                          <a:latin typeface="Arial"/>
                          <a:ea typeface="Arial"/>
                          <a:cs typeface="Arial"/>
                          <a:sym typeface="Arial"/>
                        </a:rPr>
                        <a:t>ối ưu hóa hiệu suất bằng cách chỉnh sửa và tối giản hóa CSS</a:t>
                      </a:r>
                      <a:endParaRPr lang="en-US"/>
                    </a:p>
                  </a:txBody>
                  <a:tcPr/>
                </a:tc>
                <a:extLst>
                  <a:ext uri="{0D108BD9-81ED-4DB2-BD59-A6C34878D82A}">
                    <a16:rowId xmlns:a16="http://schemas.microsoft.com/office/drawing/2014/main" val="798915320"/>
                  </a:ext>
                </a:extLst>
              </a:tr>
            </a:tbl>
          </a:graphicData>
        </a:graphic>
      </p:graphicFrame>
      <p:pic>
        <p:nvPicPr>
          <p:cNvPr id="7" name="Picture 6">
            <a:extLst>
              <a:ext uri="{FF2B5EF4-FFF2-40B4-BE49-F238E27FC236}">
                <a16:creationId xmlns:a16="http://schemas.microsoft.com/office/drawing/2014/main" id="{DDF4B0DC-DCF6-F605-FBBD-B60523379A0E}"/>
              </a:ext>
            </a:extLst>
          </p:cNvPr>
          <p:cNvPicPr>
            <a:picLocks noChangeAspect="1"/>
          </p:cNvPicPr>
          <p:nvPr/>
        </p:nvPicPr>
        <p:blipFill>
          <a:blip r:embed="rId2"/>
          <a:stretch>
            <a:fillRect/>
          </a:stretch>
        </p:blipFill>
        <p:spPr>
          <a:xfrm>
            <a:off x="7002850" y="4231164"/>
            <a:ext cx="2141150" cy="912287"/>
          </a:xfrm>
          <a:prstGeom prst="rect">
            <a:avLst/>
          </a:prstGeom>
        </p:spPr>
      </p:pic>
    </p:spTree>
    <p:extLst>
      <p:ext uri="{BB962C8B-B14F-4D97-AF65-F5344CB8AC3E}">
        <p14:creationId xmlns:p14="http://schemas.microsoft.com/office/powerpoint/2010/main" val="85774732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A768FB5-ED40-2A31-AE90-E2E04045CE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TextBox 6">
            <a:extLst>
              <a:ext uri="{FF2B5EF4-FFF2-40B4-BE49-F238E27FC236}">
                <a16:creationId xmlns:a16="http://schemas.microsoft.com/office/drawing/2014/main" id="{CD89E60D-1F12-3636-A01C-39F653BF373A}"/>
              </a:ext>
            </a:extLst>
          </p:cNvPr>
          <p:cNvSpPr txBox="1"/>
          <p:nvPr/>
        </p:nvSpPr>
        <p:spPr>
          <a:xfrm>
            <a:off x="284937" y="300482"/>
            <a:ext cx="9192754" cy="523220"/>
          </a:xfrm>
          <a:prstGeom prst="rect">
            <a:avLst/>
          </a:prstGeom>
          <a:noFill/>
        </p:spPr>
        <p:txBody>
          <a:bodyPr wrap="square">
            <a:spAutoFit/>
          </a:bodyPr>
          <a:lstStyle/>
          <a:p>
            <a:r>
              <a:rPr lang="en-US" sz="2800" b="1">
                <a:latin typeface="Montserrat" panose="00000500000000000000" pitchFamily="2" charset="0"/>
              </a:rPr>
              <a:t>3. </a:t>
            </a:r>
            <a:r>
              <a:rPr lang="en-US" sz="2800" b="1" err="1">
                <a:latin typeface="Montserrat" panose="00000500000000000000" pitchFamily="2" charset="0"/>
              </a:rPr>
              <a:t>Báo</a:t>
            </a:r>
            <a:r>
              <a:rPr lang="en-US" sz="2800" b="1">
                <a:latin typeface="Montserrat" panose="00000500000000000000" pitchFamily="2" charset="0"/>
              </a:rPr>
              <a:t> </a:t>
            </a:r>
            <a:r>
              <a:rPr lang="en-US" sz="2800" b="1" err="1">
                <a:latin typeface="Montserrat" panose="00000500000000000000" pitchFamily="2" charset="0"/>
              </a:rPr>
              <a:t>cáo</a:t>
            </a:r>
            <a:r>
              <a:rPr lang="en-US" sz="2800" b="1">
                <a:latin typeface="Montserrat" panose="00000500000000000000" pitchFamily="2" charset="0"/>
              </a:rPr>
              <a:t> </a:t>
            </a:r>
            <a:r>
              <a:rPr lang="en-US" sz="2800" b="1" err="1">
                <a:latin typeface="Montserrat" panose="00000500000000000000" pitchFamily="2" charset="0"/>
              </a:rPr>
              <a:t>và</a:t>
            </a:r>
            <a:r>
              <a:rPr lang="en-US" sz="2800" b="1">
                <a:latin typeface="Montserrat" panose="00000500000000000000" pitchFamily="2" charset="0"/>
              </a:rPr>
              <a:t> demo </a:t>
            </a:r>
            <a:r>
              <a:rPr lang="en-US" sz="2800" b="1" err="1">
                <a:latin typeface="Montserrat" panose="00000500000000000000" pitchFamily="2" charset="0"/>
              </a:rPr>
              <a:t>các</a:t>
            </a:r>
            <a:r>
              <a:rPr lang="en-US" sz="2800" b="1">
                <a:latin typeface="Montserrat" panose="00000500000000000000" pitchFamily="2" charset="0"/>
              </a:rPr>
              <a:t> </a:t>
            </a:r>
            <a:r>
              <a:rPr lang="en-US" sz="2800" b="1" err="1">
                <a:latin typeface="Montserrat" panose="00000500000000000000" pitchFamily="2" charset="0"/>
              </a:rPr>
              <a:t>kết</a:t>
            </a:r>
            <a:r>
              <a:rPr lang="en-US" sz="2800" b="1">
                <a:latin typeface="Montserrat" panose="00000500000000000000" pitchFamily="2" charset="0"/>
              </a:rPr>
              <a:t> </a:t>
            </a:r>
            <a:r>
              <a:rPr lang="en-US" sz="2800" b="1" err="1">
                <a:latin typeface="Montserrat" panose="00000500000000000000" pitchFamily="2" charset="0"/>
              </a:rPr>
              <a:t>quả</a:t>
            </a:r>
            <a:r>
              <a:rPr lang="en-US" sz="2800" b="1">
                <a:latin typeface="Montserrat" panose="00000500000000000000" pitchFamily="2" charset="0"/>
              </a:rPr>
              <a:t> </a:t>
            </a:r>
            <a:r>
              <a:rPr lang="en-US" sz="2800" b="1" err="1">
                <a:latin typeface="Montserrat" panose="00000500000000000000" pitchFamily="2" charset="0"/>
              </a:rPr>
              <a:t>đã</a:t>
            </a:r>
            <a:r>
              <a:rPr lang="en-US" sz="2800" b="1">
                <a:latin typeface="Montserrat" panose="00000500000000000000" pitchFamily="2" charset="0"/>
              </a:rPr>
              <a:t> </a:t>
            </a:r>
            <a:r>
              <a:rPr lang="en-US" sz="2800" b="1" err="1">
                <a:latin typeface="Montserrat" panose="00000500000000000000" pitchFamily="2" charset="0"/>
              </a:rPr>
              <a:t>hoàn</a:t>
            </a:r>
            <a:r>
              <a:rPr lang="en-US" sz="2800" b="1">
                <a:latin typeface="Montserrat" panose="00000500000000000000" pitchFamily="2" charset="0"/>
              </a:rPr>
              <a:t> </a:t>
            </a:r>
            <a:r>
              <a:rPr lang="en-US" sz="2800" b="1" err="1">
                <a:latin typeface="Montserrat" panose="00000500000000000000" pitchFamily="2" charset="0"/>
              </a:rPr>
              <a:t>thành</a:t>
            </a:r>
            <a:endParaRPr lang="en-US" sz="2800" b="1"/>
          </a:p>
        </p:txBody>
      </p:sp>
      <p:sp>
        <p:nvSpPr>
          <p:cNvPr id="11" name="TextBox 10">
            <a:extLst>
              <a:ext uri="{FF2B5EF4-FFF2-40B4-BE49-F238E27FC236}">
                <a16:creationId xmlns:a16="http://schemas.microsoft.com/office/drawing/2014/main" id="{BDF030CB-8A82-DB7B-31A4-E4AD90BE90DB}"/>
              </a:ext>
            </a:extLst>
          </p:cNvPr>
          <p:cNvSpPr txBox="1"/>
          <p:nvPr/>
        </p:nvSpPr>
        <p:spPr>
          <a:xfrm>
            <a:off x="4829852" y="863649"/>
            <a:ext cx="2164658"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Giao diện trang chủ</a:t>
            </a:r>
            <a:endParaRPr lang="en-US" sz="1500" b="1">
              <a:latin typeface="Montserrat" panose="00000500000000000000" pitchFamily="2" charset="0"/>
            </a:endParaRPr>
          </a:p>
        </p:txBody>
      </p:sp>
      <p:pic>
        <p:nvPicPr>
          <p:cNvPr id="3" name="Picture 2">
            <a:extLst>
              <a:ext uri="{FF2B5EF4-FFF2-40B4-BE49-F238E27FC236}">
                <a16:creationId xmlns:a16="http://schemas.microsoft.com/office/drawing/2014/main" id="{0A7E2654-7B49-4BF8-A10F-FE291D15FE09}"/>
              </a:ext>
            </a:extLst>
          </p:cNvPr>
          <p:cNvPicPr>
            <a:picLocks noChangeAspect="1"/>
          </p:cNvPicPr>
          <p:nvPr/>
        </p:nvPicPr>
        <p:blipFill>
          <a:blip r:embed="rId2"/>
          <a:stretch>
            <a:fillRect/>
          </a:stretch>
        </p:blipFill>
        <p:spPr>
          <a:xfrm>
            <a:off x="284937" y="1186814"/>
            <a:ext cx="4178915" cy="2151114"/>
          </a:xfrm>
          <a:prstGeom prst="rect">
            <a:avLst/>
          </a:prstGeom>
        </p:spPr>
      </p:pic>
      <p:pic>
        <p:nvPicPr>
          <p:cNvPr id="6" name="Picture 5">
            <a:extLst>
              <a:ext uri="{FF2B5EF4-FFF2-40B4-BE49-F238E27FC236}">
                <a16:creationId xmlns:a16="http://schemas.microsoft.com/office/drawing/2014/main" id="{A39B46D4-97D0-4157-874D-A5CD53D4C789}"/>
              </a:ext>
            </a:extLst>
          </p:cNvPr>
          <p:cNvPicPr>
            <a:picLocks noChangeAspect="1"/>
          </p:cNvPicPr>
          <p:nvPr/>
        </p:nvPicPr>
        <p:blipFill>
          <a:blip r:embed="rId3"/>
          <a:stretch>
            <a:fillRect/>
          </a:stretch>
        </p:blipFill>
        <p:spPr>
          <a:xfrm>
            <a:off x="1812919" y="3337928"/>
            <a:ext cx="3467741" cy="1770801"/>
          </a:xfrm>
          <a:prstGeom prst="rect">
            <a:avLst/>
          </a:prstGeom>
        </p:spPr>
      </p:pic>
      <p:pic>
        <p:nvPicPr>
          <p:cNvPr id="13" name="Picture 12">
            <a:extLst>
              <a:ext uri="{FF2B5EF4-FFF2-40B4-BE49-F238E27FC236}">
                <a16:creationId xmlns:a16="http://schemas.microsoft.com/office/drawing/2014/main" id="{A30ED298-31D9-413B-A6E3-D80A81340CD3}"/>
              </a:ext>
            </a:extLst>
          </p:cNvPr>
          <p:cNvPicPr>
            <a:picLocks noChangeAspect="1"/>
          </p:cNvPicPr>
          <p:nvPr/>
        </p:nvPicPr>
        <p:blipFill>
          <a:blip r:embed="rId4"/>
          <a:stretch>
            <a:fillRect/>
          </a:stretch>
        </p:blipFill>
        <p:spPr>
          <a:xfrm>
            <a:off x="4764528" y="1146037"/>
            <a:ext cx="4143313" cy="2151114"/>
          </a:xfrm>
          <a:prstGeom prst="rect">
            <a:avLst/>
          </a:prstGeom>
        </p:spPr>
      </p:pic>
    </p:spTree>
    <p:extLst>
      <p:ext uri="{BB962C8B-B14F-4D97-AF65-F5344CB8AC3E}">
        <p14:creationId xmlns:p14="http://schemas.microsoft.com/office/powerpoint/2010/main" val="2716649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572000" y="489387"/>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Chức năng xem thêm</a:t>
            </a:r>
            <a:endParaRPr lang="en-US" sz="1500" b="1">
              <a:latin typeface="Montserrat" panose="00000500000000000000" pitchFamily="2" charset="0"/>
            </a:endParaRPr>
          </a:p>
        </p:txBody>
      </p:sp>
      <p:pic>
        <p:nvPicPr>
          <p:cNvPr id="8" name="Picture 7">
            <a:extLst>
              <a:ext uri="{FF2B5EF4-FFF2-40B4-BE49-F238E27FC236}">
                <a16:creationId xmlns:a16="http://schemas.microsoft.com/office/drawing/2014/main" id="{69F04D43-741A-0337-B943-F31B27D3E9C2}"/>
              </a:ext>
            </a:extLst>
          </p:cNvPr>
          <p:cNvPicPr>
            <a:picLocks noChangeAspect="1"/>
          </p:cNvPicPr>
          <p:nvPr/>
        </p:nvPicPr>
        <p:blipFill rotWithShape="1">
          <a:blip r:embed="rId2"/>
          <a:srcRect l="-164" t="8289" r="4670" b="5254"/>
          <a:stretch/>
        </p:blipFill>
        <p:spPr bwMode="auto">
          <a:xfrm>
            <a:off x="2270867" y="981951"/>
            <a:ext cx="5791093" cy="31795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654727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780015" y="160030"/>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Menu đa cấp</a:t>
            </a:r>
            <a:endParaRPr lang="en-US" sz="1500" b="1">
              <a:latin typeface="Montserrat" panose="00000500000000000000" pitchFamily="2" charset="0"/>
            </a:endParaRPr>
          </a:p>
        </p:txBody>
      </p:sp>
      <p:pic>
        <p:nvPicPr>
          <p:cNvPr id="9" name="Picture 8">
            <a:extLst>
              <a:ext uri="{FF2B5EF4-FFF2-40B4-BE49-F238E27FC236}">
                <a16:creationId xmlns:a16="http://schemas.microsoft.com/office/drawing/2014/main" id="{8BB774D4-963E-40A7-B9A5-929C779E08D5}"/>
              </a:ext>
            </a:extLst>
          </p:cNvPr>
          <p:cNvPicPr>
            <a:picLocks noChangeAspect="1"/>
          </p:cNvPicPr>
          <p:nvPr/>
        </p:nvPicPr>
        <p:blipFill>
          <a:blip r:embed="rId2"/>
          <a:stretch>
            <a:fillRect/>
          </a:stretch>
        </p:blipFill>
        <p:spPr>
          <a:xfrm>
            <a:off x="389066" y="483195"/>
            <a:ext cx="3834027" cy="1956734"/>
          </a:xfrm>
          <a:prstGeom prst="rect">
            <a:avLst/>
          </a:prstGeom>
        </p:spPr>
      </p:pic>
      <p:pic>
        <p:nvPicPr>
          <p:cNvPr id="13" name="Picture 12">
            <a:extLst>
              <a:ext uri="{FF2B5EF4-FFF2-40B4-BE49-F238E27FC236}">
                <a16:creationId xmlns:a16="http://schemas.microsoft.com/office/drawing/2014/main" id="{0613C736-E893-4CDB-9F27-8F8A6C3E4170}"/>
              </a:ext>
            </a:extLst>
          </p:cNvPr>
          <p:cNvPicPr>
            <a:picLocks noChangeAspect="1"/>
          </p:cNvPicPr>
          <p:nvPr/>
        </p:nvPicPr>
        <p:blipFill>
          <a:blip r:embed="rId3"/>
          <a:stretch>
            <a:fillRect/>
          </a:stretch>
        </p:blipFill>
        <p:spPr>
          <a:xfrm>
            <a:off x="4442688" y="483195"/>
            <a:ext cx="4772196" cy="2399122"/>
          </a:xfrm>
          <a:prstGeom prst="rect">
            <a:avLst/>
          </a:prstGeom>
        </p:spPr>
      </p:pic>
      <p:pic>
        <p:nvPicPr>
          <p:cNvPr id="15" name="Picture 14">
            <a:extLst>
              <a:ext uri="{FF2B5EF4-FFF2-40B4-BE49-F238E27FC236}">
                <a16:creationId xmlns:a16="http://schemas.microsoft.com/office/drawing/2014/main" id="{EA7C9B13-8ACB-47D4-BE35-4D3F48F388CC}"/>
              </a:ext>
            </a:extLst>
          </p:cNvPr>
          <p:cNvPicPr>
            <a:picLocks noChangeAspect="1"/>
          </p:cNvPicPr>
          <p:nvPr/>
        </p:nvPicPr>
        <p:blipFill>
          <a:blip r:embed="rId4"/>
          <a:stretch>
            <a:fillRect/>
          </a:stretch>
        </p:blipFill>
        <p:spPr>
          <a:xfrm>
            <a:off x="172479" y="2597596"/>
            <a:ext cx="4267200" cy="2152255"/>
          </a:xfrm>
          <a:prstGeom prst="rect">
            <a:avLst/>
          </a:prstGeom>
        </p:spPr>
      </p:pic>
    </p:spTree>
    <p:extLst>
      <p:ext uri="{BB962C8B-B14F-4D97-AF65-F5344CB8AC3E}">
        <p14:creationId xmlns:p14="http://schemas.microsoft.com/office/powerpoint/2010/main" val="141269251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887A-7C31-4FF3-8722-94B18D400C0F}"/>
              </a:ext>
            </a:extLst>
          </p:cNvPr>
          <p:cNvSpPr>
            <a:spLocks noGrp="1"/>
          </p:cNvSpPr>
          <p:nvPr>
            <p:ph type="title"/>
          </p:nvPr>
        </p:nvSpPr>
        <p:spPr>
          <a:xfrm>
            <a:off x="260381" y="366003"/>
            <a:ext cx="7433400" cy="497100"/>
          </a:xfrm>
        </p:spPr>
        <p:txBody>
          <a:bodyPr/>
          <a:lstStyle/>
          <a:p>
            <a:r>
              <a:rPr lang="vi-VN" sz="2800">
                <a:latin typeface="Montserrat" panose="020B0604020202020204" charset="0"/>
              </a:rPr>
              <a:t>Nội dung chính</a:t>
            </a:r>
            <a:endParaRPr lang="en-US" sz="2800">
              <a:latin typeface="Montserrat" panose="020B0604020202020204" charset="0"/>
            </a:endParaRPr>
          </a:p>
        </p:txBody>
      </p:sp>
      <p:sp>
        <p:nvSpPr>
          <p:cNvPr id="5" name="Slide Number Placeholder 4">
            <a:extLst>
              <a:ext uri="{FF2B5EF4-FFF2-40B4-BE49-F238E27FC236}">
                <a16:creationId xmlns:a16="http://schemas.microsoft.com/office/drawing/2014/main" id="{64A03669-CA9A-4086-846C-66F7B3511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Rectangle 5">
            <a:extLst>
              <a:ext uri="{FF2B5EF4-FFF2-40B4-BE49-F238E27FC236}">
                <a16:creationId xmlns:a16="http://schemas.microsoft.com/office/drawing/2014/main" id="{BB939EA4-D64A-419B-93DD-368042673A24}"/>
              </a:ext>
            </a:extLst>
          </p:cNvPr>
          <p:cNvSpPr/>
          <p:nvPr/>
        </p:nvSpPr>
        <p:spPr>
          <a:xfrm>
            <a:off x="792011"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1. Giới thiệu đề tài</a:t>
            </a:r>
            <a:endParaRPr lang="en-US" b="1"/>
          </a:p>
        </p:txBody>
      </p:sp>
      <p:sp>
        <p:nvSpPr>
          <p:cNvPr id="7" name="Rectangle 6">
            <a:extLst>
              <a:ext uri="{FF2B5EF4-FFF2-40B4-BE49-F238E27FC236}">
                <a16:creationId xmlns:a16="http://schemas.microsoft.com/office/drawing/2014/main" id="{D6C8E62A-D32C-4D17-A148-F9744CF71A8D}"/>
              </a:ext>
            </a:extLst>
          </p:cNvPr>
          <p:cNvSpPr/>
          <p:nvPr/>
        </p:nvSpPr>
        <p:spPr>
          <a:xfrm>
            <a:off x="3617923"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2. Mục tiêu đề tài</a:t>
            </a:r>
            <a:endParaRPr lang="en-US" b="1"/>
          </a:p>
        </p:txBody>
      </p:sp>
      <p:sp>
        <p:nvSpPr>
          <p:cNvPr id="8" name="Rectangle 7">
            <a:extLst>
              <a:ext uri="{FF2B5EF4-FFF2-40B4-BE49-F238E27FC236}">
                <a16:creationId xmlns:a16="http://schemas.microsoft.com/office/drawing/2014/main" id="{91C22E63-3332-485C-AE0C-8FC1254E3BAE}"/>
              </a:ext>
            </a:extLst>
          </p:cNvPr>
          <p:cNvSpPr/>
          <p:nvPr/>
        </p:nvSpPr>
        <p:spPr>
          <a:xfrm>
            <a:off x="6443835"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3. Báo cáo và demo kết quả đạt được</a:t>
            </a:r>
            <a:endParaRPr lang="en-US" b="1"/>
          </a:p>
        </p:txBody>
      </p:sp>
      <p:sp>
        <p:nvSpPr>
          <p:cNvPr id="9" name="Rectangle 8">
            <a:extLst>
              <a:ext uri="{FF2B5EF4-FFF2-40B4-BE49-F238E27FC236}">
                <a16:creationId xmlns:a16="http://schemas.microsoft.com/office/drawing/2014/main" id="{E5652719-31CC-4FC8-8C17-B97AB337C967}"/>
              </a:ext>
            </a:extLst>
          </p:cNvPr>
          <p:cNvSpPr/>
          <p:nvPr/>
        </p:nvSpPr>
        <p:spPr>
          <a:xfrm>
            <a:off x="5736071" y="3223801"/>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5. Công việc tiếp theo</a:t>
            </a:r>
            <a:endParaRPr lang="en-US" b="1"/>
          </a:p>
        </p:txBody>
      </p:sp>
      <p:sp>
        <p:nvSpPr>
          <p:cNvPr id="10" name="Rectangle 9">
            <a:extLst>
              <a:ext uri="{FF2B5EF4-FFF2-40B4-BE49-F238E27FC236}">
                <a16:creationId xmlns:a16="http://schemas.microsoft.com/office/drawing/2014/main" id="{14EB806B-3844-4B5E-9A4C-995C939311F8}"/>
              </a:ext>
            </a:extLst>
          </p:cNvPr>
          <p:cNvSpPr/>
          <p:nvPr/>
        </p:nvSpPr>
        <p:spPr>
          <a:xfrm>
            <a:off x="2248795" y="3223801"/>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4. Đóng góp của các thành viên</a:t>
            </a:r>
            <a:endParaRPr lang="en-US" b="1"/>
          </a:p>
        </p:txBody>
      </p:sp>
      <p:sp>
        <p:nvSpPr>
          <p:cNvPr id="3" name="Arrow: Right 2">
            <a:extLst>
              <a:ext uri="{FF2B5EF4-FFF2-40B4-BE49-F238E27FC236}">
                <a16:creationId xmlns:a16="http://schemas.microsoft.com/office/drawing/2014/main" id="{AF23179B-F07B-78F1-B991-1F9221FF6BDA}"/>
              </a:ext>
            </a:extLst>
          </p:cNvPr>
          <p:cNvSpPr/>
          <p:nvPr/>
        </p:nvSpPr>
        <p:spPr>
          <a:xfrm>
            <a:off x="2637885" y="1906771"/>
            <a:ext cx="980038" cy="4182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DE5E556-718F-019D-CE96-2F2F85532B1F}"/>
              </a:ext>
            </a:extLst>
          </p:cNvPr>
          <p:cNvSpPr/>
          <p:nvPr/>
        </p:nvSpPr>
        <p:spPr>
          <a:xfrm>
            <a:off x="5463797" y="1842976"/>
            <a:ext cx="980038" cy="497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9193308-1C2B-8ED0-06A5-09863191E4AD}"/>
              </a:ext>
            </a:extLst>
          </p:cNvPr>
          <p:cNvSpPr/>
          <p:nvPr/>
        </p:nvSpPr>
        <p:spPr>
          <a:xfrm>
            <a:off x="4095742" y="3579627"/>
            <a:ext cx="1589133" cy="497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43638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572000" y="489387"/>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Chức năng lọc phim </a:t>
            </a:r>
            <a:endParaRPr lang="en-US" sz="1500" b="1">
              <a:latin typeface="Montserrat" panose="00000500000000000000" pitchFamily="2" charset="0"/>
            </a:endParaRPr>
          </a:p>
        </p:txBody>
      </p:sp>
      <p:sp>
        <p:nvSpPr>
          <p:cNvPr id="6" name="TextBox 5">
            <a:extLst>
              <a:ext uri="{FF2B5EF4-FFF2-40B4-BE49-F238E27FC236}">
                <a16:creationId xmlns:a16="http://schemas.microsoft.com/office/drawing/2014/main" id="{B6324003-4767-4625-29BF-E3D4810B0A94}"/>
              </a:ext>
            </a:extLst>
          </p:cNvPr>
          <p:cNvSpPr txBox="1"/>
          <p:nvPr/>
        </p:nvSpPr>
        <p:spPr>
          <a:xfrm>
            <a:off x="691240" y="2942505"/>
            <a:ext cx="2615335" cy="307777"/>
          </a:xfrm>
          <a:prstGeom prst="rect">
            <a:avLst/>
          </a:prstGeom>
          <a:noFill/>
        </p:spPr>
        <p:txBody>
          <a:bodyPr wrap="square">
            <a:spAutoFit/>
          </a:bodyPr>
          <a:lstStyle/>
          <a:p>
            <a:r>
              <a:rPr lang="en-US" b="1" i="0" err="1">
                <a:solidFill>
                  <a:srgbClr val="081C36"/>
                </a:solidFill>
                <a:effectLst/>
                <a:latin typeface="Montserrat" panose="00000500000000000000" pitchFamily="2" charset="0"/>
              </a:rPr>
              <a:t>Lọc</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phim</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thể</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loại</a:t>
            </a:r>
            <a:endParaRPr lang="en-US" b="1">
              <a:latin typeface="Montserrat" panose="00000500000000000000" pitchFamily="2" charset="0"/>
            </a:endParaRPr>
          </a:p>
        </p:txBody>
      </p:sp>
      <p:sp>
        <p:nvSpPr>
          <p:cNvPr id="10" name="TextBox 9">
            <a:extLst>
              <a:ext uri="{FF2B5EF4-FFF2-40B4-BE49-F238E27FC236}">
                <a16:creationId xmlns:a16="http://schemas.microsoft.com/office/drawing/2014/main" id="{68D257C8-5CF0-9226-85AF-29BCCA60060E}"/>
              </a:ext>
            </a:extLst>
          </p:cNvPr>
          <p:cNvSpPr txBox="1"/>
          <p:nvPr/>
        </p:nvSpPr>
        <p:spPr>
          <a:xfrm>
            <a:off x="5657579" y="2051223"/>
            <a:ext cx="2402522" cy="307777"/>
          </a:xfrm>
          <a:prstGeom prst="rect">
            <a:avLst/>
          </a:prstGeom>
          <a:noFill/>
        </p:spPr>
        <p:txBody>
          <a:bodyPr wrap="square">
            <a:spAutoFit/>
          </a:bodyPr>
          <a:lstStyle/>
          <a:p>
            <a:r>
              <a:rPr lang="en-US" b="1" i="0">
                <a:solidFill>
                  <a:srgbClr val="081C36"/>
                </a:solidFill>
                <a:effectLst/>
                <a:latin typeface="Montserrat" panose="00000500000000000000" pitchFamily="2" charset="0"/>
              </a:rPr>
              <a:t>Lọc phim theo quốc gia</a:t>
            </a:r>
            <a:endParaRPr lang="en-US" b="1">
              <a:latin typeface="Montserrat" panose="00000500000000000000" pitchFamily="2" charset="0"/>
            </a:endParaRPr>
          </a:p>
        </p:txBody>
      </p:sp>
      <p:pic>
        <p:nvPicPr>
          <p:cNvPr id="8" name="Picture 7">
            <a:extLst>
              <a:ext uri="{FF2B5EF4-FFF2-40B4-BE49-F238E27FC236}">
                <a16:creationId xmlns:a16="http://schemas.microsoft.com/office/drawing/2014/main" id="{36BF9C08-8A5E-4F8C-8585-40C6E2B2DDC1}"/>
              </a:ext>
            </a:extLst>
          </p:cNvPr>
          <p:cNvPicPr>
            <a:picLocks noChangeAspect="1"/>
          </p:cNvPicPr>
          <p:nvPr/>
        </p:nvPicPr>
        <p:blipFill>
          <a:blip r:embed="rId2"/>
          <a:stretch>
            <a:fillRect/>
          </a:stretch>
        </p:blipFill>
        <p:spPr>
          <a:xfrm>
            <a:off x="70883" y="402233"/>
            <a:ext cx="4572000" cy="2332550"/>
          </a:xfrm>
          <a:prstGeom prst="rect">
            <a:avLst/>
          </a:prstGeom>
        </p:spPr>
      </p:pic>
      <p:pic>
        <p:nvPicPr>
          <p:cNvPr id="11" name="Picture 10">
            <a:extLst>
              <a:ext uri="{FF2B5EF4-FFF2-40B4-BE49-F238E27FC236}">
                <a16:creationId xmlns:a16="http://schemas.microsoft.com/office/drawing/2014/main" id="{9275B4DD-97DB-4324-9B15-20CACC82B3C8}"/>
              </a:ext>
            </a:extLst>
          </p:cNvPr>
          <p:cNvPicPr>
            <a:picLocks noChangeAspect="1"/>
          </p:cNvPicPr>
          <p:nvPr/>
        </p:nvPicPr>
        <p:blipFill>
          <a:blip r:embed="rId3"/>
          <a:stretch>
            <a:fillRect/>
          </a:stretch>
        </p:blipFill>
        <p:spPr>
          <a:xfrm>
            <a:off x="4642883" y="2403160"/>
            <a:ext cx="4364092" cy="2250953"/>
          </a:xfrm>
          <a:prstGeom prst="rect">
            <a:avLst/>
          </a:prstGeom>
        </p:spPr>
      </p:pic>
    </p:spTree>
    <p:extLst>
      <p:ext uri="{BB962C8B-B14F-4D97-AF65-F5344CB8AC3E}">
        <p14:creationId xmlns:p14="http://schemas.microsoft.com/office/powerpoint/2010/main" val="207371131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0D0B84-13BA-43FB-8307-EA34D5D5CD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 name="Picture 6">
            <a:extLst>
              <a:ext uri="{FF2B5EF4-FFF2-40B4-BE49-F238E27FC236}">
                <a16:creationId xmlns:a16="http://schemas.microsoft.com/office/drawing/2014/main" id="{6889D5F9-E785-4192-9534-A8D641DFDCD2}"/>
              </a:ext>
            </a:extLst>
          </p:cNvPr>
          <p:cNvPicPr>
            <a:picLocks noChangeAspect="1"/>
          </p:cNvPicPr>
          <p:nvPr/>
        </p:nvPicPr>
        <p:blipFill>
          <a:blip r:embed="rId2"/>
          <a:stretch>
            <a:fillRect/>
          </a:stretch>
        </p:blipFill>
        <p:spPr>
          <a:xfrm>
            <a:off x="4123336" y="493097"/>
            <a:ext cx="4631598" cy="2364257"/>
          </a:xfrm>
          <a:prstGeom prst="rect">
            <a:avLst/>
          </a:prstGeom>
        </p:spPr>
      </p:pic>
      <p:pic>
        <p:nvPicPr>
          <p:cNvPr id="9" name="Picture 8">
            <a:extLst>
              <a:ext uri="{FF2B5EF4-FFF2-40B4-BE49-F238E27FC236}">
                <a16:creationId xmlns:a16="http://schemas.microsoft.com/office/drawing/2014/main" id="{4606B1DC-0164-4314-BD42-AEED0588C856}"/>
              </a:ext>
            </a:extLst>
          </p:cNvPr>
          <p:cNvPicPr>
            <a:picLocks noChangeAspect="1"/>
          </p:cNvPicPr>
          <p:nvPr/>
        </p:nvPicPr>
        <p:blipFill>
          <a:blip r:embed="rId3"/>
          <a:stretch>
            <a:fillRect/>
          </a:stretch>
        </p:blipFill>
        <p:spPr>
          <a:xfrm>
            <a:off x="21749" y="2274226"/>
            <a:ext cx="4184491" cy="2188738"/>
          </a:xfrm>
          <a:prstGeom prst="rect">
            <a:avLst/>
          </a:prstGeom>
        </p:spPr>
      </p:pic>
      <p:sp>
        <p:nvSpPr>
          <p:cNvPr id="10" name="TextBox 9">
            <a:extLst>
              <a:ext uri="{FF2B5EF4-FFF2-40B4-BE49-F238E27FC236}">
                <a16:creationId xmlns:a16="http://schemas.microsoft.com/office/drawing/2014/main" id="{D21147C0-FC56-4BDE-BD8C-C91618BA5CBB}"/>
              </a:ext>
            </a:extLst>
          </p:cNvPr>
          <p:cNvSpPr txBox="1"/>
          <p:nvPr/>
        </p:nvSpPr>
        <p:spPr>
          <a:xfrm>
            <a:off x="4099974" y="85061"/>
            <a:ext cx="2615335" cy="307777"/>
          </a:xfrm>
          <a:prstGeom prst="rect">
            <a:avLst/>
          </a:prstGeom>
          <a:noFill/>
        </p:spPr>
        <p:txBody>
          <a:bodyPr wrap="square">
            <a:spAutoFit/>
          </a:bodyPr>
          <a:lstStyle/>
          <a:p>
            <a:r>
              <a:rPr lang="en-US" b="1" i="0" err="1">
                <a:solidFill>
                  <a:srgbClr val="081C36"/>
                </a:solidFill>
                <a:effectLst/>
                <a:latin typeface="Montserrat" panose="00000500000000000000" pitchFamily="2" charset="0"/>
              </a:rPr>
              <a:t>Lọc</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phim</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vi-VN" b="1" i="0">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vi-VN" b="1">
                <a:solidFill>
                  <a:srgbClr val="081C36"/>
                </a:solidFill>
                <a:latin typeface="Montserrat" panose="00000500000000000000" pitchFamily="2" charset="0"/>
              </a:rPr>
              <a:t>năm</a:t>
            </a:r>
            <a:endParaRPr lang="en-US" b="1">
              <a:latin typeface="Montserrat" panose="00000500000000000000" pitchFamily="2" charset="0"/>
            </a:endParaRPr>
          </a:p>
        </p:txBody>
      </p:sp>
    </p:spTree>
    <p:extLst>
      <p:ext uri="{BB962C8B-B14F-4D97-AF65-F5344CB8AC3E}">
        <p14:creationId xmlns:p14="http://schemas.microsoft.com/office/powerpoint/2010/main" val="115133383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D0E49A-C135-4514-B6D9-0A7E9E254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6" name="TextBox 5">
            <a:extLst>
              <a:ext uri="{FF2B5EF4-FFF2-40B4-BE49-F238E27FC236}">
                <a16:creationId xmlns:a16="http://schemas.microsoft.com/office/drawing/2014/main" id="{09C5C74F-D1B1-4D81-A354-C4B7BC335887}"/>
              </a:ext>
            </a:extLst>
          </p:cNvPr>
          <p:cNvSpPr txBox="1"/>
          <p:nvPr/>
        </p:nvSpPr>
        <p:spPr>
          <a:xfrm>
            <a:off x="4030042" y="80614"/>
            <a:ext cx="3384218" cy="323165"/>
          </a:xfrm>
          <a:prstGeom prst="rect">
            <a:avLst/>
          </a:prstGeom>
          <a:noFill/>
        </p:spPr>
        <p:txBody>
          <a:bodyPr wrap="square">
            <a:spAutoFit/>
          </a:bodyPr>
          <a:lstStyle/>
          <a:p>
            <a:r>
              <a:rPr lang="vi-VN" sz="1500" b="1">
                <a:solidFill>
                  <a:srgbClr val="081C36"/>
                </a:solidFill>
                <a:latin typeface="Montserrat" panose="00000500000000000000" pitchFamily="2" charset="0"/>
              </a:rPr>
              <a:t>Xem lịch chiếu của từng phim</a:t>
            </a:r>
            <a:endParaRPr lang="en-US" sz="1500" b="1">
              <a:latin typeface="Montserrat" panose="00000500000000000000" pitchFamily="2" charset="0"/>
            </a:endParaRPr>
          </a:p>
        </p:txBody>
      </p:sp>
      <p:pic>
        <p:nvPicPr>
          <p:cNvPr id="8" name="Picture 7">
            <a:extLst>
              <a:ext uri="{FF2B5EF4-FFF2-40B4-BE49-F238E27FC236}">
                <a16:creationId xmlns:a16="http://schemas.microsoft.com/office/drawing/2014/main" id="{73E65219-B9EC-4926-BA74-A749C91CA9C6}"/>
              </a:ext>
            </a:extLst>
          </p:cNvPr>
          <p:cNvPicPr>
            <a:picLocks noChangeAspect="1"/>
          </p:cNvPicPr>
          <p:nvPr/>
        </p:nvPicPr>
        <p:blipFill>
          <a:blip r:embed="rId2"/>
          <a:stretch>
            <a:fillRect/>
          </a:stretch>
        </p:blipFill>
        <p:spPr>
          <a:xfrm>
            <a:off x="3870484" y="403779"/>
            <a:ext cx="5044916" cy="2605093"/>
          </a:xfrm>
          <a:prstGeom prst="rect">
            <a:avLst/>
          </a:prstGeom>
        </p:spPr>
      </p:pic>
      <p:pic>
        <p:nvPicPr>
          <p:cNvPr id="10" name="Picture 9">
            <a:extLst>
              <a:ext uri="{FF2B5EF4-FFF2-40B4-BE49-F238E27FC236}">
                <a16:creationId xmlns:a16="http://schemas.microsoft.com/office/drawing/2014/main" id="{8CB49C2D-7B5B-4677-829A-9D546A0F27EC}"/>
              </a:ext>
            </a:extLst>
          </p:cNvPr>
          <p:cNvPicPr>
            <a:picLocks noChangeAspect="1"/>
          </p:cNvPicPr>
          <p:nvPr/>
        </p:nvPicPr>
        <p:blipFill>
          <a:blip r:embed="rId3"/>
          <a:stretch>
            <a:fillRect/>
          </a:stretch>
        </p:blipFill>
        <p:spPr>
          <a:xfrm>
            <a:off x="53340" y="2728400"/>
            <a:ext cx="4061460" cy="2084943"/>
          </a:xfrm>
          <a:prstGeom prst="rect">
            <a:avLst/>
          </a:prstGeom>
        </p:spPr>
      </p:pic>
    </p:spTree>
    <p:extLst>
      <p:ext uri="{BB962C8B-B14F-4D97-AF65-F5344CB8AC3E}">
        <p14:creationId xmlns:p14="http://schemas.microsoft.com/office/powerpoint/2010/main" val="261572619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43CCEA-F158-4D01-A63F-3BA7B5BA8C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8" name="TextBox 7">
            <a:extLst>
              <a:ext uri="{FF2B5EF4-FFF2-40B4-BE49-F238E27FC236}">
                <a16:creationId xmlns:a16="http://schemas.microsoft.com/office/drawing/2014/main" id="{32DEADD3-220E-4BDA-BB54-38797F219098}"/>
              </a:ext>
            </a:extLst>
          </p:cNvPr>
          <p:cNvSpPr txBox="1"/>
          <p:nvPr/>
        </p:nvSpPr>
        <p:spPr>
          <a:xfrm>
            <a:off x="4030042" y="80614"/>
            <a:ext cx="3384218" cy="323165"/>
          </a:xfrm>
          <a:prstGeom prst="rect">
            <a:avLst/>
          </a:prstGeom>
          <a:noFill/>
        </p:spPr>
        <p:txBody>
          <a:bodyPr wrap="square">
            <a:spAutoFit/>
          </a:bodyPr>
          <a:lstStyle/>
          <a:p>
            <a:r>
              <a:rPr lang="vi-VN" sz="1500" b="1">
                <a:solidFill>
                  <a:srgbClr val="081C36"/>
                </a:solidFill>
                <a:latin typeface="Montserrat" panose="00000500000000000000" pitchFamily="2" charset="0"/>
              </a:rPr>
              <a:t>Đặt đồ ăn thức uống</a:t>
            </a:r>
            <a:endParaRPr lang="en-US" sz="1500" b="1">
              <a:latin typeface="Montserrat" panose="00000500000000000000" pitchFamily="2" charset="0"/>
            </a:endParaRPr>
          </a:p>
        </p:txBody>
      </p:sp>
      <p:pic>
        <p:nvPicPr>
          <p:cNvPr id="10" name="Picture 9">
            <a:extLst>
              <a:ext uri="{FF2B5EF4-FFF2-40B4-BE49-F238E27FC236}">
                <a16:creationId xmlns:a16="http://schemas.microsoft.com/office/drawing/2014/main" id="{CEB32CA4-1192-40E0-B25B-E26BAB147FB5}"/>
              </a:ext>
            </a:extLst>
          </p:cNvPr>
          <p:cNvPicPr>
            <a:picLocks noChangeAspect="1"/>
          </p:cNvPicPr>
          <p:nvPr/>
        </p:nvPicPr>
        <p:blipFill>
          <a:blip r:embed="rId2"/>
          <a:stretch>
            <a:fillRect/>
          </a:stretch>
        </p:blipFill>
        <p:spPr>
          <a:xfrm>
            <a:off x="3293373" y="403779"/>
            <a:ext cx="5577850" cy="2697561"/>
          </a:xfrm>
          <a:prstGeom prst="rect">
            <a:avLst/>
          </a:prstGeom>
        </p:spPr>
      </p:pic>
      <p:pic>
        <p:nvPicPr>
          <p:cNvPr id="12" name="Picture 11">
            <a:extLst>
              <a:ext uri="{FF2B5EF4-FFF2-40B4-BE49-F238E27FC236}">
                <a16:creationId xmlns:a16="http://schemas.microsoft.com/office/drawing/2014/main" id="{385C5E18-57FB-4F4C-BB2F-65350E6CC8D1}"/>
              </a:ext>
            </a:extLst>
          </p:cNvPr>
          <p:cNvPicPr>
            <a:picLocks noChangeAspect="1"/>
          </p:cNvPicPr>
          <p:nvPr/>
        </p:nvPicPr>
        <p:blipFill>
          <a:blip r:embed="rId3"/>
          <a:stretch>
            <a:fillRect/>
          </a:stretch>
        </p:blipFill>
        <p:spPr>
          <a:xfrm>
            <a:off x="210535" y="2141220"/>
            <a:ext cx="3378485" cy="2655604"/>
          </a:xfrm>
          <a:prstGeom prst="rect">
            <a:avLst/>
          </a:prstGeom>
        </p:spPr>
      </p:pic>
    </p:spTree>
    <p:extLst>
      <p:ext uri="{BB962C8B-B14F-4D97-AF65-F5344CB8AC3E}">
        <p14:creationId xmlns:p14="http://schemas.microsoft.com/office/powerpoint/2010/main" val="28126938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767448" y="229143"/>
            <a:ext cx="2871043" cy="323165"/>
          </a:xfrm>
          <a:prstGeom prst="rect">
            <a:avLst/>
          </a:prstGeom>
          <a:noFill/>
        </p:spPr>
        <p:txBody>
          <a:bodyPr wrap="square">
            <a:spAutoFit/>
          </a:bodyPr>
          <a:lstStyle/>
          <a:p>
            <a:r>
              <a:rPr lang="en-US" sz="1500" err="1">
                <a:solidFill>
                  <a:srgbClr val="081C36"/>
                </a:solidFill>
                <a:latin typeface="Montserrat" panose="00000500000000000000" pitchFamily="2" charset="0"/>
              </a:rPr>
              <a:t>Đăng</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nhập</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đăng</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ký</a:t>
            </a:r>
            <a:endParaRPr lang="en-US" sz="1500">
              <a:latin typeface="Montserrat" panose="00000500000000000000" pitchFamily="2" charset="0"/>
            </a:endParaRPr>
          </a:p>
        </p:txBody>
      </p:sp>
      <p:pic>
        <p:nvPicPr>
          <p:cNvPr id="2" name="Picture 1">
            <a:extLst>
              <a:ext uri="{FF2B5EF4-FFF2-40B4-BE49-F238E27FC236}">
                <a16:creationId xmlns:a16="http://schemas.microsoft.com/office/drawing/2014/main" id="{413B1EEE-A503-117D-6EDA-5B515C7C816A}"/>
              </a:ext>
            </a:extLst>
          </p:cNvPr>
          <p:cNvPicPr>
            <a:picLocks noChangeAspect="1"/>
          </p:cNvPicPr>
          <p:nvPr/>
        </p:nvPicPr>
        <p:blipFill rotWithShape="1">
          <a:blip r:embed="rId2"/>
          <a:srcRect l="22221" t="15349" r="29616" b="28333"/>
          <a:stretch/>
        </p:blipFill>
        <p:spPr bwMode="auto">
          <a:xfrm>
            <a:off x="472365" y="611243"/>
            <a:ext cx="3960887" cy="321103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DA06298-C63A-1BA4-9989-FC7173EA3591}"/>
              </a:ext>
            </a:extLst>
          </p:cNvPr>
          <p:cNvPicPr>
            <a:picLocks noChangeAspect="1"/>
          </p:cNvPicPr>
          <p:nvPr/>
        </p:nvPicPr>
        <p:blipFill rotWithShape="1">
          <a:blip r:embed="rId3"/>
          <a:srcRect l="34308" t="27677" r="38118" b="25159"/>
          <a:stretch/>
        </p:blipFill>
        <p:spPr bwMode="auto">
          <a:xfrm>
            <a:off x="5161376" y="1317429"/>
            <a:ext cx="3423583" cy="35969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14538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3007C9-52F2-76C2-DCAC-4ED900721B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7" name="TextBox 6">
            <a:extLst>
              <a:ext uri="{FF2B5EF4-FFF2-40B4-BE49-F238E27FC236}">
                <a16:creationId xmlns:a16="http://schemas.microsoft.com/office/drawing/2014/main" id="{96FEBB4B-B2DA-39EF-1C67-BFC7F7440641}"/>
              </a:ext>
            </a:extLst>
          </p:cNvPr>
          <p:cNvSpPr txBox="1"/>
          <p:nvPr/>
        </p:nvSpPr>
        <p:spPr>
          <a:xfrm>
            <a:off x="418196" y="324981"/>
            <a:ext cx="6376965" cy="584775"/>
          </a:xfrm>
          <a:prstGeom prst="rect">
            <a:avLst/>
          </a:prstGeom>
          <a:noFill/>
        </p:spPr>
        <p:txBody>
          <a:bodyPr wrap="square">
            <a:spAutoFit/>
          </a:bodyPr>
          <a:lstStyle/>
          <a:p>
            <a:r>
              <a:rPr lang="en-US" sz="3200" b="1">
                <a:latin typeface="+mn-lt"/>
              </a:rPr>
              <a:t>4. Đóng góp của các thành viên </a:t>
            </a:r>
          </a:p>
        </p:txBody>
      </p:sp>
      <p:graphicFrame>
        <p:nvGraphicFramePr>
          <p:cNvPr id="9" name="Table 9">
            <a:extLst>
              <a:ext uri="{FF2B5EF4-FFF2-40B4-BE49-F238E27FC236}">
                <a16:creationId xmlns:a16="http://schemas.microsoft.com/office/drawing/2014/main" id="{6C271080-549C-9F4D-AE80-C391C18C395E}"/>
              </a:ext>
            </a:extLst>
          </p:cNvPr>
          <p:cNvGraphicFramePr>
            <a:graphicFrameLocks noGrp="1"/>
          </p:cNvGraphicFramePr>
          <p:nvPr>
            <p:extLst>
              <p:ext uri="{D42A27DB-BD31-4B8C-83A1-F6EECF244321}">
                <p14:modId xmlns:p14="http://schemas.microsoft.com/office/powerpoint/2010/main" val="3503179684"/>
              </p:ext>
            </p:extLst>
          </p:nvPr>
        </p:nvGraphicFramePr>
        <p:xfrm>
          <a:off x="1168639" y="1769399"/>
          <a:ext cx="7377317" cy="3149600"/>
        </p:xfrm>
        <a:graphic>
          <a:graphicData uri="http://schemas.openxmlformats.org/drawingml/2006/table">
            <a:tbl>
              <a:tblPr firstRow="1" bandRow="1">
                <a:tableStyleId>{A8D347E4-8D0D-48F3-AB85-A3CE05522D68}</a:tableStyleId>
              </a:tblPr>
              <a:tblGrid>
                <a:gridCol w="3828057">
                  <a:extLst>
                    <a:ext uri="{9D8B030D-6E8A-4147-A177-3AD203B41FA5}">
                      <a16:colId xmlns:a16="http://schemas.microsoft.com/office/drawing/2014/main" val="4282463266"/>
                    </a:ext>
                  </a:extLst>
                </a:gridCol>
                <a:gridCol w="3549260">
                  <a:extLst>
                    <a:ext uri="{9D8B030D-6E8A-4147-A177-3AD203B41FA5}">
                      <a16:colId xmlns:a16="http://schemas.microsoft.com/office/drawing/2014/main" val="668631572"/>
                    </a:ext>
                  </a:extLst>
                </a:gridCol>
              </a:tblGrid>
              <a:tr h="370840">
                <a:tc>
                  <a:txBody>
                    <a:bodyPr/>
                    <a:lstStyle/>
                    <a:p>
                      <a:pPr algn="ctr"/>
                      <a:r>
                        <a:rPr lang="en-US" b="1"/>
                        <a:t>Họ tên</a:t>
                      </a:r>
                    </a:p>
                  </a:txBody>
                  <a:tcPr/>
                </a:tc>
                <a:tc>
                  <a:txBody>
                    <a:bodyPr/>
                    <a:lstStyle/>
                    <a:p>
                      <a:pPr algn="ctr"/>
                      <a:r>
                        <a:rPr lang="en-US" b="1"/>
                        <a:t>Công việc</a:t>
                      </a:r>
                    </a:p>
                  </a:txBody>
                  <a:tcPr/>
                </a:tc>
                <a:extLst>
                  <a:ext uri="{0D108BD9-81ED-4DB2-BD59-A6C34878D82A}">
                    <a16:rowId xmlns:a16="http://schemas.microsoft.com/office/drawing/2014/main" val="1070493993"/>
                  </a:ext>
                </a:extLst>
              </a:tr>
              <a:tr h="370840">
                <a:tc>
                  <a:txBody>
                    <a:bodyPr/>
                    <a:lstStyle/>
                    <a:p>
                      <a:r>
                        <a:rPr lang="en-US"/>
                        <a:t>2112998 Lâm Quang Linh (nhóm trưởng)</a:t>
                      </a:r>
                    </a:p>
                  </a:txBody>
                  <a:tcPr/>
                </a:tc>
                <a:tc>
                  <a:txBody>
                    <a:bodyPr/>
                    <a:lstStyle/>
                    <a:p>
                      <a:r>
                        <a:rPr lang="en-US"/>
                        <a:t>Thuyết trình, đăng nhập đăng ký, slide ppt,lọc phim theo năm, quốc gia, thông tin chi tiết phim.</a:t>
                      </a:r>
                    </a:p>
                  </a:txBody>
                  <a:tcPr/>
                </a:tc>
                <a:extLst>
                  <a:ext uri="{0D108BD9-81ED-4DB2-BD59-A6C34878D82A}">
                    <a16:rowId xmlns:a16="http://schemas.microsoft.com/office/drawing/2014/main" val="3529866826"/>
                  </a:ext>
                </a:extLst>
              </a:tr>
              <a:tr h="370840">
                <a:tc>
                  <a:txBody>
                    <a:bodyPr/>
                    <a:lstStyle/>
                    <a:p>
                      <a:r>
                        <a:rPr lang="en-US"/>
                        <a:t>2112966 Nguyễn Điền Thái Bảo </a:t>
                      </a:r>
                    </a:p>
                  </a:txBody>
                  <a:tcPr/>
                </a:tc>
                <a:tc>
                  <a:txBody>
                    <a:bodyPr/>
                    <a:lstStyle/>
                    <a:p>
                      <a:r>
                        <a:rPr lang="en-US"/>
                        <a:t>Báo cáo, menu đa cấp, lọc phim theo thể loại, thông tin chi tiết phim,xem lịch chiếu của phim.</a:t>
                      </a:r>
                    </a:p>
                  </a:txBody>
                  <a:tcPr/>
                </a:tc>
                <a:extLst>
                  <a:ext uri="{0D108BD9-81ED-4DB2-BD59-A6C34878D82A}">
                    <a16:rowId xmlns:a16="http://schemas.microsoft.com/office/drawing/2014/main" val="1692592848"/>
                  </a:ext>
                </a:extLst>
              </a:tr>
              <a:tr h="370840">
                <a:tc>
                  <a:txBody>
                    <a:bodyPr/>
                    <a:lstStyle/>
                    <a:p>
                      <a:r>
                        <a:rPr lang="en-US"/>
                        <a:t>2112577 Nguyễn Trung Tín</a:t>
                      </a:r>
                    </a:p>
                  </a:txBody>
                  <a:tcPr/>
                </a:tc>
                <a:tc>
                  <a:txBody>
                    <a:bodyPr/>
                    <a:lstStyle/>
                    <a:p>
                      <a:r>
                        <a:rPr lang="en-US"/>
                        <a:t>Giao </a:t>
                      </a:r>
                      <a:r>
                        <a:rPr lang="en-US" err="1"/>
                        <a:t>diện</a:t>
                      </a:r>
                      <a:r>
                        <a:rPr lang="en-US"/>
                        <a:t> </a:t>
                      </a:r>
                      <a:r>
                        <a:rPr lang="en-US" err="1"/>
                        <a:t>trang</a:t>
                      </a:r>
                      <a:r>
                        <a:rPr lang="en-US"/>
                        <a:t> chủ, </a:t>
                      </a:r>
                      <a:r>
                        <a:rPr lang="en-US" err="1"/>
                        <a:t>xem</a:t>
                      </a:r>
                      <a:r>
                        <a:rPr lang="en-US"/>
                        <a:t> thêm, trailer phim,</a:t>
                      </a:r>
                      <a:r>
                        <a:rPr lang="vi-VN" sz="1400" b="0" i="0" u="none" strike="noStrike" cap="none">
                          <a:solidFill>
                            <a:srgbClr val="000000"/>
                          </a:solidFill>
                          <a:effectLst/>
                          <a:latin typeface="Arial"/>
                          <a:ea typeface="Arial"/>
                          <a:cs typeface="Arial"/>
                          <a:sym typeface="Arial"/>
                        </a:rPr>
                        <a:t> </a:t>
                      </a:r>
                      <a:r>
                        <a:rPr lang="en-US" sz="1400" b="0" i="0" u="none" strike="noStrike" cap="none">
                          <a:solidFill>
                            <a:srgbClr val="000000"/>
                          </a:solidFill>
                          <a:effectLst/>
                          <a:latin typeface="Arial"/>
                          <a:ea typeface="Arial"/>
                          <a:cs typeface="Arial"/>
                          <a:sym typeface="Arial"/>
                        </a:rPr>
                        <a:t>c</a:t>
                      </a:r>
                      <a:r>
                        <a:rPr lang="vi-VN" sz="1400" b="0" i="0" u="none" strike="noStrike" cap="none">
                          <a:solidFill>
                            <a:srgbClr val="000000"/>
                          </a:solidFill>
                          <a:effectLst/>
                          <a:latin typeface="Arial"/>
                          <a:ea typeface="Arial"/>
                          <a:cs typeface="Arial"/>
                          <a:sym typeface="Arial"/>
                        </a:rPr>
                        <a:t>áo cáo tóm tắt dưới dạng bài báo khoa học</a:t>
                      </a:r>
                      <a:r>
                        <a:rPr lang="en-US" sz="1400" b="0" i="0" u="none" strike="noStrike" cap="none">
                          <a:solidFill>
                            <a:srgbClr val="000000"/>
                          </a:solidFill>
                          <a:effectLst/>
                          <a:latin typeface="Arial"/>
                          <a:ea typeface="Arial"/>
                          <a:cs typeface="Arial"/>
                          <a:sym typeface="Arial"/>
                        </a:rPr>
                        <a:t>,c</a:t>
                      </a:r>
                      <a:r>
                        <a:rPr lang="vi-VN" sz="1400" b="0" i="0" u="none" strike="noStrike" cap="none">
                          <a:solidFill>
                            <a:srgbClr val="000000"/>
                          </a:solidFill>
                          <a:effectLst/>
                          <a:latin typeface="Arial"/>
                          <a:ea typeface="Arial"/>
                          <a:cs typeface="Arial"/>
                          <a:sym typeface="Arial"/>
                        </a:rPr>
                        <a:t>hương trình, video demo, hướng dẫn sử dụng.</a:t>
                      </a:r>
                      <a:endParaRPr lang="en-US"/>
                    </a:p>
                  </a:txBody>
                  <a:tcPr/>
                </a:tc>
                <a:extLst>
                  <a:ext uri="{0D108BD9-81ED-4DB2-BD59-A6C34878D82A}">
                    <a16:rowId xmlns:a16="http://schemas.microsoft.com/office/drawing/2014/main" val="1501301158"/>
                  </a:ext>
                </a:extLst>
              </a:tr>
              <a:tr h="370840">
                <a:tc>
                  <a:txBody>
                    <a:bodyPr/>
                    <a:lstStyle/>
                    <a:p>
                      <a:r>
                        <a:rPr lang="en-US"/>
                        <a:t>2112973 Nguyễn Cao Nhất Duy</a:t>
                      </a:r>
                    </a:p>
                  </a:txBody>
                  <a:tcPr/>
                </a:tc>
                <a:tc>
                  <a:txBody>
                    <a:bodyPr/>
                    <a:lstStyle/>
                    <a:p>
                      <a:r>
                        <a:rPr lang="en-US"/>
                        <a:t>Giao </a:t>
                      </a:r>
                      <a:r>
                        <a:rPr lang="en-US" err="1"/>
                        <a:t>diện</a:t>
                      </a:r>
                      <a:r>
                        <a:rPr lang="en-US"/>
                        <a:t> </a:t>
                      </a:r>
                      <a:r>
                        <a:rPr lang="en-US" err="1"/>
                        <a:t>đồ</a:t>
                      </a:r>
                      <a:r>
                        <a:rPr lang="en-US"/>
                        <a:t> </a:t>
                      </a:r>
                      <a:r>
                        <a:rPr lang="en-US" err="1"/>
                        <a:t>ăn</a:t>
                      </a:r>
                      <a:r>
                        <a:rPr lang="en-US"/>
                        <a:t>, </a:t>
                      </a:r>
                      <a:r>
                        <a:rPr lang="en-US" err="1"/>
                        <a:t>thức</a:t>
                      </a:r>
                      <a:r>
                        <a:rPr lang="en-US"/>
                        <a:t> uống.</a:t>
                      </a:r>
                    </a:p>
                  </a:txBody>
                  <a:tcPr/>
                </a:tc>
                <a:extLst>
                  <a:ext uri="{0D108BD9-81ED-4DB2-BD59-A6C34878D82A}">
                    <a16:rowId xmlns:a16="http://schemas.microsoft.com/office/drawing/2014/main" val="2451267738"/>
                  </a:ext>
                </a:extLst>
              </a:tr>
            </a:tbl>
          </a:graphicData>
        </a:graphic>
      </p:graphicFrame>
    </p:spTree>
    <p:extLst>
      <p:ext uri="{BB962C8B-B14F-4D97-AF65-F5344CB8AC3E}">
        <p14:creationId xmlns:p14="http://schemas.microsoft.com/office/powerpoint/2010/main" val="16728678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4FC7E8-233C-4009-AF78-3AEE3A028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6" name="TextBox 5">
            <a:extLst>
              <a:ext uri="{FF2B5EF4-FFF2-40B4-BE49-F238E27FC236}">
                <a16:creationId xmlns:a16="http://schemas.microsoft.com/office/drawing/2014/main" id="{18E0E20C-83D9-4158-9166-3811062AFD3D}"/>
              </a:ext>
            </a:extLst>
          </p:cNvPr>
          <p:cNvSpPr txBox="1"/>
          <p:nvPr/>
        </p:nvSpPr>
        <p:spPr>
          <a:xfrm>
            <a:off x="411108" y="303716"/>
            <a:ext cx="6376965" cy="584775"/>
          </a:xfrm>
          <a:prstGeom prst="rect">
            <a:avLst/>
          </a:prstGeom>
          <a:noFill/>
        </p:spPr>
        <p:txBody>
          <a:bodyPr wrap="square">
            <a:spAutoFit/>
          </a:bodyPr>
          <a:lstStyle/>
          <a:p>
            <a:r>
              <a:rPr lang="vi-VN" sz="3200" b="1">
                <a:latin typeface="+mn-lt"/>
              </a:rPr>
              <a:t>5</a:t>
            </a:r>
            <a:r>
              <a:rPr lang="en-US" sz="3200" b="1">
                <a:latin typeface="+mn-lt"/>
              </a:rPr>
              <a:t>. </a:t>
            </a:r>
            <a:r>
              <a:rPr lang="vi-VN" sz="3200" b="1">
                <a:latin typeface="+mn-lt"/>
              </a:rPr>
              <a:t>Kết luận và hướng phát triển</a:t>
            </a:r>
            <a:endParaRPr lang="en-US" sz="3200" b="1">
              <a:latin typeface="+mn-lt"/>
            </a:endParaRPr>
          </a:p>
        </p:txBody>
      </p:sp>
      <p:sp>
        <p:nvSpPr>
          <p:cNvPr id="8" name="TextBox 7">
            <a:extLst>
              <a:ext uri="{FF2B5EF4-FFF2-40B4-BE49-F238E27FC236}">
                <a16:creationId xmlns:a16="http://schemas.microsoft.com/office/drawing/2014/main" id="{38D040E1-1135-4F66-8900-6635DC0D730E}"/>
              </a:ext>
            </a:extLst>
          </p:cNvPr>
          <p:cNvSpPr txBox="1"/>
          <p:nvPr/>
        </p:nvSpPr>
        <p:spPr>
          <a:xfrm>
            <a:off x="581248" y="971107"/>
            <a:ext cx="7336464" cy="3139321"/>
          </a:xfrm>
          <a:prstGeom prst="rect">
            <a:avLst/>
          </a:prstGeom>
          <a:noFill/>
        </p:spPr>
        <p:txBody>
          <a:bodyPr wrap="square">
            <a:spAutoFit/>
          </a:bodyPr>
          <a:lstStyle/>
          <a:p>
            <a:pPr algn="l">
              <a:buFont typeface="+mj-lt"/>
              <a:buAutoNum type="arabicPeriod"/>
            </a:pPr>
            <a:r>
              <a:rPr lang="vi-VN" sz="1800" b="1" i="0">
                <a:solidFill>
                  <a:schemeClr val="tx1"/>
                </a:solidFill>
                <a:effectLst/>
                <a:latin typeface="+mn-lt"/>
              </a:rPr>
              <a:t>Kết luận</a:t>
            </a:r>
            <a:r>
              <a:rPr lang="vi-VN" sz="1800" b="0" i="0">
                <a:solidFill>
                  <a:schemeClr val="tx1"/>
                </a:solidFill>
                <a:effectLst/>
                <a:latin typeface="+mn-lt"/>
              </a:rPr>
              <a:t>: Tailwind CSS đã đạt được một số kết quả đáng chú ý. Được sử dụng rộng rãi và có cộng đồng người dùng đang phát triển, Tailwind CSS đã chứng minh được tính hữu ích và khả năng tùy chỉnh linh hoạt của nó. Nó đã tăng cường tốc độ phát triển, đảm bảo đồng nhất và nhất quán trong giao diện và hỗ trợ đa nền tảng.</a:t>
            </a:r>
          </a:p>
          <a:p>
            <a:pPr algn="l">
              <a:buFont typeface="+mj-lt"/>
              <a:buAutoNum type="arabicPeriod"/>
            </a:pPr>
            <a:r>
              <a:rPr lang="vi-VN" sz="1800" b="1" i="0">
                <a:solidFill>
                  <a:schemeClr val="tx1"/>
                </a:solidFill>
                <a:effectLst/>
                <a:latin typeface="+mn-lt"/>
              </a:rPr>
              <a:t>Hướng phát triển</a:t>
            </a:r>
            <a:r>
              <a:rPr lang="vi-VN" sz="1800" b="0" i="0">
                <a:solidFill>
                  <a:schemeClr val="tx1"/>
                </a:solidFill>
                <a:effectLst/>
                <a:latin typeface="+mn-lt"/>
              </a:rPr>
              <a:t>: Tailwind CSS còn nhiều tiềm năng để phát triển. Qua việc tăng cường tài liệu hướng dẫn và cộng đồng, Tailwind CSS sẽ giúp người dùng học và sử dụng nhanh hơn. Cải thiện hiệu suất và tối ưu hóa tệp CSS cũng là mục tiêu quan trọng trong tương lai của Tailwind CSS.</a:t>
            </a:r>
          </a:p>
          <a:p>
            <a:endParaRPr lang="en-US" sz="1800">
              <a:solidFill>
                <a:schemeClr val="tx1"/>
              </a:solidFill>
              <a:latin typeface="+mn-lt"/>
            </a:endParaRPr>
          </a:p>
        </p:txBody>
      </p:sp>
    </p:spTree>
    <p:extLst>
      <p:ext uri="{BB962C8B-B14F-4D97-AF65-F5344CB8AC3E}">
        <p14:creationId xmlns:p14="http://schemas.microsoft.com/office/powerpoint/2010/main" val="35998940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plus(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txBox="1">
            <a:spLocks noGrp="1"/>
          </p:cNvSpPr>
          <p:nvPr>
            <p:ph type="ctrTitle" idx="4294967295"/>
          </p:nvPr>
        </p:nvSpPr>
        <p:spPr>
          <a:xfrm>
            <a:off x="294353" y="1750960"/>
            <a:ext cx="4924417" cy="195124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a:latin typeface="Montserrat" panose="00000500000000000000" pitchFamily="2" charset="0"/>
              </a:rPr>
              <a:t>Cảm ơn Thầy Cô và các bạn đã lắng nghe!</a:t>
            </a:r>
            <a:endParaRPr sz="4400">
              <a:latin typeface="Montserrat" panose="00000500000000000000" pitchFamily="2" charset="0"/>
            </a:endParaRPr>
          </a:p>
        </p:txBody>
      </p:sp>
      <p:sp>
        <p:nvSpPr>
          <p:cNvPr id="368" name="Google Shape;36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 name="Google Shape;331;p31">
            <a:extLst>
              <a:ext uri="{FF2B5EF4-FFF2-40B4-BE49-F238E27FC236}">
                <a16:creationId xmlns:a16="http://schemas.microsoft.com/office/drawing/2014/main" id="{47472C0F-A802-6D91-DE91-35FD4FA6273B}"/>
              </a:ext>
            </a:extLst>
          </p:cNvPr>
          <p:cNvGrpSpPr/>
          <p:nvPr/>
        </p:nvGrpSpPr>
        <p:grpSpPr>
          <a:xfrm>
            <a:off x="6034050" y="440350"/>
            <a:ext cx="1995788" cy="4139660"/>
            <a:chOff x="2547150" y="238125"/>
            <a:chExt cx="2525675" cy="5238750"/>
          </a:xfrm>
        </p:grpSpPr>
        <p:sp>
          <p:nvSpPr>
            <p:cNvPr id="4" name="Google Shape;332;p31">
              <a:extLst>
                <a:ext uri="{FF2B5EF4-FFF2-40B4-BE49-F238E27FC236}">
                  <a16:creationId xmlns:a16="http://schemas.microsoft.com/office/drawing/2014/main" id="{6B3293F5-9CCF-31C0-0698-220CD0CB2961}"/>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3;p31">
              <a:extLst>
                <a:ext uri="{FF2B5EF4-FFF2-40B4-BE49-F238E27FC236}">
                  <a16:creationId xmlns:a16="http://schemas.microsoft.com/office/drawing/2014/main" id="{25C3DB78-9E75-DEBE-DFDD-D7830BF4557F}"/>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31">
              <a:extLst>
                <a:ext uri="{FF2B5EF4-FFF2-40B4-BE49-F238E27FC236}">
                  <a16:creationId xmlns:a16="http://schemas.microsoft.com/office/drawing/2014/main" id="{F52FB571-4794-6654-332E-5D0863ED556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31">
              <a:extLst>
                <a:ext uri="{FF2B5EF4-FFF2-40B4-BE49-F238E27FC236}">
                  <a16:creationId xmlns:a16="http://schemas.microsoft.com/office/drawing/2014/main" id="{EC5335E5-A021-6D52-57DC-E6C9004D97F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Google Shape;336;p31">
            <a:extLst>
              <a:ext uri="{FF2B5EF4-FFF2-40B4-BE49-F238E27FC236}">
                <a16:creationId xmlns:a16="http://schemas.microsoft.com/office/drawing/2014/main" id="{77C2A601-373F-BB49-AC50-B0766EF65564}"/>
              </a:ext>
            </a:extLst>
          </p:cNvPr>
          <p:cNvPicPr preferRelativeResize="0"/>
          <p:nvPr/>
        </p:nvPicPr>
        <p:blipFill rotWithShape="1">
          <a:blip r:embed="rId3">
            <a:alphaModFix/>
          </a:blip>
          <a:srcRect b="23786"/>
          <a:stretch/>
        </p:blipFill>
        <p:spPr>
          <a:xfrm>
            <a:off x="6077630" y="800441"/>
            <a:ext cx="1907220" cy="3419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534610" y="393967"/>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latin typeface="Montserrat" panose="00000500000000000000" pitchFamily="2" charset="0"/>
              </a:rPr>
              <a:t>1. </a:t>
            </a:r>
            <a:r>
              <a:rPr lang="vi-VN" sz="2800">
                <a:latin typeface="Montserrat" panose="00000500000000000000" pitchFamily="2" charset="0"/>
              </a:rPr>
              <a:t>Giới thiệu </a:t>
            </a:r>
            <a:r>
              <a:rPr lang="en" sz="2800">
                <a:latin typeface="Montserrat" panose="00000500000000000000" pitchFamily="2" charset="0"/>
              </a:rPr>
              <a:t>đề tài</a:t>
            </a:r>
            <a:endParaRPr sz="2800">
              <a:latin typeface="Montserrat" panose="00000500000000000000" pitchFamily="2" charset="0"/>
            </a:endParaRPr>
          </a:p>
        </p:txBody>
      </p:sp>
      <p:sp>
        <p:nvSpPr>
          <p:cNvPr id="103" name="Google Shape;103;p13"/>
          <p:cNvSpPr txBox="1">
            <a:spLocks noGrp="1"/>
          </p:cNvSpPr>
          <p:nvPr>
            <p:ph type="body" idx="2"/>
          </p:nvPr>
        </p:nvSpPr>
        <p:spPr>
          <a:xfrm>
            <a:off x="1632396" y="2971798"/>
            <a:ext cx="5237828" cy="1112240"/>
          </a:xfrm>
          <a:prstGeom prst="rect">
            <a:avLst/>
          </a:prstGeom>
        </p:spPr>
        <p:txBody>
          <a:bodyPr spcFirstLastPara="1" wrap="square" lIns="0" tIns="0" rIns="0" bIns="0" anchor="t" anchorCtr="0">
            <a:noAutofit/>
          </a:bodyPr>
          <a:lstStyle/>
          <a:p>
            <a:pPr marL="0" indent="0">
              <a:buClr>
                <a:schemeClr val="dk1"/>
              </a:buClr>
              <a:buSzPts val="1100"/>
              <a:buNone/>
            </a:pPr>
            <a:r>
              <a:rPr lang="vi-VN">
                <a:solidFill>
                  <a:srgbClr val="111111"/>
                </a:solidFill>
                <a:latin typeface="Montserrat" panose="00000500000000000000" pitchFamily="2" charset="0"/>
              </a:rPr>
              <a:t>Tailwind CSS: Đây là một framework CSS được thiết kế để giúp phát triển web nhanh chóng và dễ dàng.</a:t>
            </a:r>
            <a:endParaRPr>
              <a:solidFill>
                <a:schemeClr val="accent1"/>
              </a:solidFill>
            </a:endParaRPr>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B883217E-95E0-8C3F-C175-FD5780E9849B}"/>
              </a:ext>
            </a:extLst>
          </p:cNvPr>
          <p:cNvPicPr>
            <a:picLocks noChangeAspect="1"/>
          </p:cNvPicPr>
          <p:nvPr/>
        </p:nvPicPr>
        <p:blipFill>
          <a:blip r:embed="rId3"/>
          <a:stretch>
            <a:fillRect/>
          </a:stretch>
        </p:blipFill>
        <p:spPr>
          <a:xfrm>
            <a:off x="1460485" y="1420969"/>
            <a:ext cx="5581650" cy="12668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anim calcmode="lin" valueType="num">
                                      <p:cBhvr>
                                        <p:cTn id="8" dur="1000" fill="hold"/>
                                        <p:tgtEl>
                                          <p:spTgt spid="100"/>
                                        </p:tgtEl>
                                        <p:attrNameLst>
                                          <p:attrName>ppt_x</p:attrName>
                                        </p:attrNameLst>
                                      </p:cBhvr>
                                      <p:tavLst>
                                        <p:tav tm="0">
                                          <p:val>
                                            <p:strVal val="#ppt_x"/>
                                          </p:val>
                                        </p:tav>
                                        <p:tav tm="100000">
                                          <p:val>
                                            <p:strVal val="#ppt_x"/>
                                          </p:val>
                                        </p:tav>
                                      </p:tavLst>
                                    </p:anim>
                                    <p:anim calcmode="lin" valueType="num">
                                      <p:cBhvr>
                                        <p:cTn id="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3">
                                            <p:txEl>
                                              <p:pRg st="0" end="0"/>
                                            </p:txEl>
                                          </p:spTgt>
                                        </p:tgtEl>
                                        <p:attrNameLst>
                                          <p:attrName>style.visibility</p:attrName>
                                        </p:attrNameLst>
                                      </p:cBhvr>
                                      <p:to>
                                        <p:strVal val="visible"/>
                                      </p:to>
                                    </p:set>
                                    <p:animEffect transition="in" filter="circle(in)">
                                      <p:cBhvr>
                                        <p:cTn id="21" dur="2000"/>
                                        <p:tgtEl>
                                          <p:spTgt spid="1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Box 6">
            <a:extLst>
              <a:ext uri="{FF2B5EF4-FFF2-40B4-BE49-F238E27FC236}">
                <a16:creationId xmlns:a16="http://schemas.microsoft.com/office/drawing/2014/main" id="{7786F9C7-E6FF-6B6E-717D-4161A810B426}"/>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
        <p:nvSpPr>
          <p:cNvPr id="3" name="TextBox 2">
            <a:extLst>
              <a:ext uri="{FF2B5EF4-FFF2-40B4-BE49-F238E27FC236}">
                <a16:creationId xmlns:a16="http://schemas.microsoft.com/office/drawing/2014/main" id="{FFC62FB0-EBE5-A447-0E61-9D3F155DEA49}"/>
              </a:ext>
            </a:extLst>
          </p:cNvPr>
          <p:cNvSpPr txBox="1"/>
          <p:nvPr/>
        </p:nvSpPr>
        <p:spPr>
          <a:xfrm>
            <a:off x="162510" y="1882415"/>
            <a:ext cx="3246997" cy="1077218"/>
          </a:xfrm>
          <a:prstGeom prst="rect">
            <a:avLst/>
          </a:prstGeom>
          <a:noFill/>
        </p:spPr>
        <p:txBody>
          <a:bodyPr wrap="square">
            <a:spAutoFit/>
          </a:bodyPr>
          <a:lstStyle/>
          <a:p>
            <a:pPr marL="342900" indent="-342900">
              <a:buFont typeface="Wingdings" panose="05000000000000000000" pitchFamily="2" charset="2"/>
              <a:buChar char="§"/>
            </a:pPr>
            <a:r>
              <a:rPr lang="en-US" sz="3200" b="1"/>
              <a:t>Tiết kiệm thời gian</a:t>
            </a:r>
            <a:endParaRPr lang="en-US" sz="3200" b="0" i="0">
              <a:solidFill>
                <a:srgbClr val="1B1B1B"/>
              </a:solidFill>
              <a:effectLst/>
              <a:latin typeface="Montserrat" panose="00000500000000000000" pitchFamily="2" charset="0"/>
            </a:endParaRPr>
          </a:p>
        </p:txBody>
      </p:sp>
      <p:pic>
        <p:nvPicPr>
          <p:cNvPr id="1030" name="Picture 6" descr="7 cách tiết kiệm thời gian hiệu quả cho người trẻ">
            <a:extLst>
              <a:ext uri="{FF2B5EF4-FFF2-40B4-BE49-F238E27FC236}">
                <a16:creationId xmlns:a16="http://schemas.microsoft.com/office/drawing/2014/main" id="{CA052F7D-23E5-3AB0-A22B-DDA01DCE2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660" y="730103"/>
            <a:ext cx="4732332" cy="31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5608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wheel(1)">
                                      <p:cBhvr>
                                        <p:cTn id="17"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403480" cy="1569660"/>
          </a:xfrm>
          <a:prstGeom prst="rect">
            <a:avLst/>
          </a:prstGeom>
          <a:noFill/>
        </p:spPr>
        <p:txBody>
          <a:bodyPr wrap="square">
            <a:spAutoFit/>
          </a:bodyPr>
          <a:lstStyle/>
          <a:p>
            <a:pPr marL="342900" indent="-342900">
              <a:buFont typeface="Wingdings" panose="05000000000000000000" pitchFamily="2" charset="2"/>
              <a:buChar char="§"/>
            </a:pPr>
            <a:r>
              <a:rPr lang="en-US" sz="3200" b="1"/>
              <a:t>Tùy chỉnh linh hoạt</a:t>
            </a:r>
            <a:endParaRPr lang="en-US" sz="3200" b="0" i="0">
              <a:solidFill>
                <a:srgbClr val="1B1B1B"/>
              </a:solidFill>
              <a:effectLst/>
              <a:latin typeface="Montserrat" panose="00000500000000000000" pitchFamily="2" charset="0"/>
            </a:endParaRPr>
          </a:p>
        </p:txBody>
      </p:sp>
      <p:pic>
        <p:nvPicPr>
          <p:cNvPr id="2052" name="Picture 4" descr="Linh hoạt lựa chọn hình thức tổ chức truyền thông dự thảo chính sách">
            <a:extLst>
              <a:ext uri="{FF2B5EF4-FFF2-40B4-BE49-F238E27FC236}">
                <a16:creationId xmlns:a16="http://schemas.microsoft.com/office/drawing/2014/main" id="{284AC2E8-AD97-508C-10D9-C86C1AFEE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813" y="666750"/>
            <a:ext cx="5132868" cy="32176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DE8895-77AD-61BC-A5C2-6A52A4D1508E}"/>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3377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715368" cy="1077218"/>
          </a:xfrm>
          <a:prstGeom prst="rect">
            <a:avLst/>
          </a:prstGeom>
          <a:noFill/>
        </p:spPr>
        <p:txBody>
          <a:bodyPr wrap="square">
            <a:spAutoFit/>
          </a:bodyPr>
          <a:lstStyle/>
          <a:p>
            <a:pPr marL="342900" indent="-342900">
              <a:buFont typeface="Wingdings" panose="05000000000000000000" pitchFamily="2" charset="2"/>
              <a:buChar char="§"/>
            </a:pPr>
            <a:r>
              <a:rPr lang="en-US" sz="3200" b="1"/>
              <a:t>Dễ đọc</a:t>
            </a:r>
          </a:p>
          <a:p>
            <a:pPr marL="342900" indent="-342900">
              <a:buFont typeface="Wingdings" panose="05000000000000000000" pitchFamily="2" charset="2"/>
              <a:buChar char="§"/>
            </a:pPr>
            <a:r>
              <a:rPr lang="en-US" sz="3200" b="1"/>
              <a:t>Dễ duy trì</a:t>
            </a:r>
            <a:endParaRPr lang="en-US" sz="3200" b="0" i="0">
              <a:solidFill>
                <a:srgbClr val="1B1B1B"/>
              </a:solidFill>
              <a:effectLst/>
              <a:latin typeface="Montserrat" panose="00000500000000000000" pitchFamily="2" charset="0"/>
            </a:endParaRPr>
          </a:p>
        </p:txBody>
      </p:sp>
      <p:pic>
        <p:nvPicPr>
          <p:cNvPr id="3076" name="Picture 4" descr="Hướng dẫn kĩ năng đọc sách hiệu quả cực nhanh | Trường CĐSP Điện Biên">
            <a:extLst>
              <a:ext uri="{FF2B5EF4-FFF2-40B4-BE49-F238E27FC236}">
                <a16:creationId xmlns:a16="http://schemas.microsoft.com/office/drawing/2014/main" id="{211F3D45-FECF-FD85-FD00-BAF1CC4F3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106" y="820069"/>
            <a:ext cx="4461477" cy="28309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B94778-1C50-5E71-5118-3662BF54289A}"/>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48849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heel(1)">
                                      <p:cBhvr>
                                        <p:cTn id="12"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304242" cy="1569660"/>
          </a:xfrm>
          <a:prstGeom prst="rect">
            <a:avLst/>
          </a:prstGeom>
          <a:noFill/>
        </p:spPr>
        <p:txBody>
          <a:bodyPr wrap="square">
            <a:spAutoFit/>
          </a:bodyPr>
          <a:lstStyle/>
          <a:p>
            <a:pPr marL="342900" indent="-342900">
              <a:buFont typeface="Wingdings" panose="05000000000000000000" pitchFamily="2" charset="2"/>
              <a:buChar char="§"/>
            </a:pPr>
            <a:r>
              <a:rPr lang="vi-VN" sz="3200" b="1"/>
              <a:t>Tối ưu hóa hiệu suất</a:t>
            </a:r>
            <a:endParaRPr lang="en-US" sz="3200" b="0" i="0">
              <a:solidFill>
                <a:srgbClr val="1B1B1B"/>
              </a:solidFill>
              <a:effectLst/>
              <a:latin typeface="Montserrat" panose="00000500000000000000" pitchFamily="2" charset="0"/>
            </a:endParaRPr>
          </a:p>
        </p:txBody>
      </p:sp>
      <p:pic>
        <p:nvPicPr>
          <p:cNvPr id="4100" name="Picture 4" descr="4 BƯỚC TỐI ƯU HOÁ HIỆU SUẤT LÀM VIỆC CỦA NHÂN VIÊN">
            <a:extLst>
              <a:ext uri="{FF2B5EF4-FFF2-40B4-BE49-F238E27FC236}">
                <a16:creationId xmlns:a16="http://schemas.microsoft.com/office/drawing/2014/main" id="{12134FD9-3774-A4FD-9B4A-AD4565478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368" y="808845"/>
            <a:ext cx="5525386" cy="2762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834741-CA30-0917-C351-6E3140D59D6D}"/>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251935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500" fill="hold"/>
                                        <p:tgtEl>
                                          <p:spTgt spid="4100"/>
                                        </p:tgtEl>
                                        <p:attrNameLst>
                                          <p:attrName>ppt_x</p:attrName>
                                        </p:attrNameLst>
                                      </p:cBhvr>
                                      <p:tavLst>
                                        <p:tav tm="0">
                                          <p:val>
                                            <p:strVal val="#ppt_x"/>
                                          </p:val>
                                        </p:tav>
                                        <p:tav tm="100000">
                                          <p:val>
                                            <p:strVal val="#ppt_x"/>
                                          </p:val>
                                        </p:tav>
                                      </p:tavLst>
                                    </p:anim>
                                    <p:anim calcmode="lin" valueType="num">
                                      <p:cBhvr additive="base">
                                        <p:cTn id="13"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0" y="1882415"/>
            <a:ext cx="2509805" cy="1077218"/>
          </a:xfrm>
          <a:prstGeom prst="rect">
            <a:avLst/>
          </a:prstGeom>
          <a:noFill/>
        </p:spPr>
        <p:txBody>
          <a:bodyPr wrap="square">
            <a:spAutoFit/>
          </a:bodyPr>
          <a:lstStyle/>
          <a:p>
            <a:pPr marL="342900" indent="-342900">
              <a:buFont typeface="Wingdings" panose="05000000000000000000" pitchFamily="2" charset="2"/>
              <a:buChar char="§"/>
            </a:pPr>
            <a:r>
              <a:rPr lang="en-US" sz="3200" b="1"/>
              <a:t>Hỗ trợ đa nền tảng</a:t>
            </a:r>
            <a:endParaRPr lang="en-US" sz="3200" b="0" i="0">
              <a:solidFill>
                <a:srgbClr val="1B1B1B"/>
              </a:solidFill>
              <a:effectLst/>
              <a:latin typeface="Montserrat" panose="00000500000000000000" pitchFamily="2" charset="0"/>
            </a:endParaRPr>
          </a:p>
        </p:txBody>
      </p:sp>
      <p:pic>
        <p:nvPicPr>
          <p:cNvPr id="5122" name="Picture 2" descr="Lập trình đa nền tảng là gì? - Tự học lập trình">
            <a:extLst>
              <a:ext uri="{FF2B5EF4-FFF2-40B4-BE49-F238E27FC236}">
                <a16:creationId xmlns:a16="http://schemas.microsoft.com/office/drawing/2014/main" id="{9E36DACA-9B24-8BD5-4824-4F952534D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944" y="497400"/>
            <a:ext cx="5550990" cy="338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F04D36-070C-A9FA-3E95-B26457DC58F3}"/>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5245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2000"/>
                                        <p:tgtEl>
                                          <p:spTgt spid="5122"/>
                                        </p:tgtEl>
                                      </p:cBhvr>
                                    </p:animEffect>
                                    <p:anim calcmode="lin" valueType="num">
                                      <p:cBhvr>
                                        <p:cTn id="13" dur="2000" fill="hold"/>
                                        <p:tgtEl>
                                          <p:spTgt spid="5122"/>
                                        </p:tgtEl>
                                        <p:attrNameLst>
                                          <p:attrName>ppt_w</p:attrName>
                                        </p:attrNameLst>
                                      </p:cBhvr>
                                      <p:tavLst>
                                        <p:tav tm="0" fmla="#ppt_w*sin(2.5*pi*$)">
                                          <p:val>
                                            <p:fltVal val="0"/>
                                          </p:val>
                                        </p:tav>
                                        <p:tav tm="100000">
                                          <p:val>
                                            <p:fltVal val="1"/>
                                          </p:val>
                                        </p:tav>
                                      </p:tavLst>
                                    </p:anim>
                                    <p:anim calcmode="lin" valueType="num">
                                      <p:cBhvr>
                                        <p:cTn id="14" dur="2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927499" cy="1077218"/>
          </a:xfrm>
          <a:prstGeom prst="rect">
            <a:avLst/>
          </a:prstGeom>
          <a:noFill/>
        </p:spPr>
        <p:txBody>
          <a:bodyPr wrap="square">
            <a:spAutoFit/>
          </a:bodyPr>
          <a:lstStyle/>
          <a:p>
            <a:pPr marL="285750" indent="-285750">
              <a:buFont typeface="Wingdings" panose="05000000000000000000" pitchFamily="2" charset="2"/>
              <a:buChar char="§"/>
            </a:pPr>
            <a:r>
              <a:rPr lang="vi-VN" sz="3200" b="1"/>
              <a:t>Kích thước tệp CSS lớn</a:t>
            </a:r>
            <a:endParaRPr lang="en-US" sz="3200">
              <a:latin typeface="Montserrat" panose="00000500000000000000" pitchFamily="2" charset="0"/>
            </a:endParaRPr>
          </a:p>
        </p:txBody>
      </p:sp>
      <p:pic>
        <p:nvPicPr>
          <p:cNvPr id="6146" name="Picture 2" descr="Hướng dẫn 4 cách gửi File dung lượng lớn nhanh nhất, dễ dàng nhất">
            <a:extLst>
              <a:ext uri="{FF2B5EF4-FFF2-40B4-BE49-F238E27FC236}">
                <a16:creationId xmlns:a16="http://schemas.microsoft.com/office/drawing/2014/main" id="{53F60B00-1FD4-8E89-18DB-29DE10BA9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772" y="453656"/>
            <a:ext cx="5129987" cy="3749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EDB34-12B3-7694-0F94-AE9680A3AD76}"/>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150645186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1000" fill="hold"/>
                                        <p:tgtEl>
                                          <p:spTgt spid="6146"/>
                                        </p:tgtEl>
                                        <p:attrNameLst>
                                          <p:attrName>ppt_w</p:attrName>
                                        </p:attrNameLst>
                                      </p:cBhvr>
                                      <p:tavLst>
                                        <p:tav tm="0">
                                          <p:val>
                                            <p:strVal val="#ppt_w*0.70"/>
                                          </p:val>
                                        </p:tav>
                                        <p:tav tm="100000">
                                          <p:val>
                                            <p:strVal val="#ppt_w"/>
                                          </p:val>
                                        </p:tav>
                                      </p:tavLst>
                                    </p:anim>
                                    <p:anim calcmode="lin" valueType="num">
                                      <p:cBhvr>
                                        <p:cTn id="18" dur="1000" fill="hold"/>
                                        <p:tgtEl>
                                          <p:spTgt spid="6146"/>
                                        </p:tgtEl>
                                        <p:attrNameLst>
                                          <p:attrName>ppt_h</p:attrName>
                                        </p:attrNameLst>
                                      </p:cBhvr>
                                      <p:tavLst>
                                        <p:tav tm="0">
                                          <p:val>
                                            <p:strVal val="#ppt_h"/>
                                          </p:val>
                                        </p:tav>
                                        <p:tav tm="100000">
                                          <p:val>
                                            <p:strVal val="#ppt_h"/>
                                          </p:val>
                                        </p:tav>
                                      </p:tavLst>
                                    </p:anim>
                                    <p:animEffect transition="in" filter="fade">
                                      <p:cBhvr>
                                        <p:cTn id="19"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8414</TotalTime>
  <Words>897</Words>
  <Application>Microsoft Office PowerPoint</Application>
  <PresentationFormat>On-screen Show (16:9)</PresentationFormat>
  <Paragraphs>141</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Titillium Web</vt:lpstr>
      <vt:lpstr>Wingdings</vt:lpstr>
      <vt:lpstr>Montserrat</vt:lpstr>
      <vt:lpstr>Donalbain template</vt:lpstr>
      <vt:lpstr>Đề tài Tìm hiểu Tailwind CSS Framework</vt:lpstr>
      <vt:lpstr>Nội dung chính</vt:lpstr>
      <vt:lpstr>1. 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Mục tiêu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Bẻo</dc:creator>
  <cp:lastModifiedBy>Linh Lâm Quang</cp:lastModifiedBy>
  <cp:revision>42</cp:revision>
  <dcterms:modified xsi:type="dcterms:W3CDTF">2023-07-02T16:44:25Z</dcterms:modified>
</cp:coreProperties>
</file>